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81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91" r:id="rId14"/>
    <p:sldId id="277" r:id="rId15"/>
    <p:sldId id="268" r:id="rId16"/>
    <p:sldId id="278" r:id="rId17"/>
    <p:sldId id="269" r:id="rId18"/>
    <p:sldId id="279" r:id="rId19"/>
    <p:sldId id="270" r:id="rId20"/>
    <p:sldId id="292" r:id="rId21"/>
    <p:sldId id="293" r:id="rId22"/>
    <p:sldId id="294" r:id="rId23"/>
    <p:sldId id="295" r:id="rId24"/>
    <p:sldId id="299" r:id="rId25"/>
    <p:sldId id="297" r:id="rId26"/>
    <p:sldId id="300" r:id="rId27"/>
    <p:sldId id="301" r:id="rId28"/>
    <p:sldId id="273" r:id="rId29"/>
  </p:sldIdLst>
  <p:sldSz cx="18288000" cy="10287000"/>
  <p:notesSz cx="6858000" cy="9144000"/>
  <p:embeddedFontLst>
    <p:embeddedFont>
      <p:font typeface="Sawarabi Mincho" charset="-128"/>
      <p:regular r:id="rId31"/>
    </p:embeddedFont>
    <p:embeddedFont>
      <p:font typeface="Noto Sans" charset="0"/>
      <p:regular r:id="rId32"/>
      <p:bold r:id="rId33"/>
      <p:italic r:id="rId34"/>
      <p:boldItalic r:id="rId35"/>
    </p:embeddedFont>
    <p:embeddedFont>
      <p:font typeface="Poppins Bold" charset="0"/>
      <p:regular r:id="rId36"/>
      <p:bold r:id="rId37"/>
    </p:embeddedFon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Poppins" charset="0"/>
      <p:regular r:id="rId42"/>
      <p:bold r:id="rId43"/>
      <p:italic r:id="rId44"/>
      <p:boldItalic r:id="rId45"/>
    </p:embeddedFont>
    <p:embeddedFont>
      <p:font typeface="Rubik Dirt" charset="0"/>
      <p:regular r:id="rId46"/>
    </p:embeddedFont>
    <p:embeddedFont>
      <p:font typeface="Impact" pitchFamily="3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68C"/>
    <a:srgbClr val="C1D8DA"/>
    <a:srgbClr val="FE668C"/>
    <a:srgbClr val="F8E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F94DE28D-5B80-4A4C-AC3E-3BA8FB0A9586}">
  <a:tblStyle styleId="{F94DE28D-5B80-4A4C-AC3E-3BA8FB0A95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-75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63890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xmlns="" id="{BB994D22-142F-FFA9-D6E8-CE089C119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>
            <a:extLst>
              <a:ext uri="{FF2B5EF4-FFF2-40B4-BE49-F238E27FC236}">
                <a16:creationId xmlns:a16="http://schemas.microsoft.com/office/drawing/2014/main" xmlns="" id="{EFE816AE-1713-3B78-C641-C6189268E9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>
            <a:extLst>
              <a:ext uri="{FF2B5EF4-FFF2-40B4-BE49-F238E27FC236}">
                <a16:creationId xmlns:a16="http://schemas.microsoft.com/office/drawing/2014/main" xmlns="" id="{77BB17BC-2348-E76B-EC8A-E089CB8B8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xmlns="" id="{1211D699-BC24-9346-41C8-712FC3851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>
            <a:extLst>
              <a:ext uri="{FF2B5EF4-FFF2-40B4-BE49-F238E27FC236}">
                <a16:creationId xmlns:a16="http://schemas.microsoft.com/office/drawing/2014/main" xmlns="" id="{419E0E41-EEC3-F8E2-3D68-3F6039CD1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>
            <a:extLst>
              <a:ext uri="{FF2B5EF4-FFF2-40B4-BE49-F238E27FC236}">
                <a16:creationId xmlns:a16="http://schemas.microsoft.com/office/drawing/2014/main" xmlns="" id="{5CA2067E-925C-0F9C-9738-CAB4F6D393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73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xmlns="" id="{602ECB71-4DD6-D7A7-2D67-9D44A469F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>
            <a:extLst>
              <a:ext uri="{FF2B5EF4-FFF2-40B4-BE49-F238E27FC236}">
                <a16:creationId xmlns:a16="http://schemas.microsoft.com/office/drawing/2014/main" xmlns="" id="{B7E22F3C-16C6-BD21-8760-1877C55C45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>
            <a:extLst>
              <a:ext uri="{FF2B5EF4-FFF2-40B4-BE49-F238E27FC236}">
                <a16:creationId xmlns:a16="http://schemas.microsoft.com/office/drawing/2014/main" xmlns="" id="{218E68D6-36C8-2171-142C-8691DB438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76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xmlns="" id="{FE1B2015-C8E6-F0EB-5818-B98A0EC0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>
            <a:extLst>
              <a:ext uri="{FF2B5EF4-FFF2-40B4-BE49-F238E27FC236}">
                <a16:creationId xmlns:a16="http://schemas.microsoft.com/office/drawing/2014/main" xmlns="" id="{A3101638-0384-3DCC-6D05-4EE4A340BF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>
            <a:extLst>
              <a:ext uri="{FF2B5EF4-FFF2-40B4-BE49-F238E27FC236}">
                <a16:creationId xmlns:a16="http://schemas.microsoft.com/office/drawing/2014/main" xmlns="" id="{D072112A-2645-F9B9-EB11-FE83B18AC4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09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xmlns="" id="{1432060A-0703-B8DE-488E-E523A4497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xmlns="" id="{458DEDE2-4CF4-7D67-9756-49712E81C3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xmlns="" id="{A11BACA5-96C8-D900-F69A-7563744AD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4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26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20.sv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6.svg"/><Relationship Id="rId25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image" Target="../media/image14.svg"/><Relationship Id="rId23" Type="http://schemas.openxmlformats.org/officeDocument/2006/relationships/image" Target="../media/image16.png"/><Relationship Id="rId10" Type="http://schemas.openxmlformats.org/officeDocument/2006/relationships/image" Target="../media/image8.png"/><Relationship Id="rId19" Type="http://schemas.openxmlformats.org/officeDocument/2006/relationships/image" Target="../media/image1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image" Target="../media/image100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35.png"/><Relationship Id="rId21" Type="http://schemas.openxmlformats.org/officeDocument/2006/relationships/image" Target="../media/image20.svg"/><Relationship Id="rId7" Type="http://schemas.openxmlformats.org/officeDocument/2006/relationships/image" Target="../media/image8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24" Type="http://schemas.openxmlformats.org/officeDocument/2006/relationships/image" Target="../media/image100.svg"/><Relationship Id="rId5" Type="http://schemas.openxmlformats.org/officeDocument/2006/relationships/image" Target="../media/image37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36.png"/><Relationship Id="rId9" Type="http://schemas.openxmlformats.org/officeDocument/2006/relationships/image" Target="../media/image10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39.png"/><Relationship Id="rId21" Type="http://schemas.openxmlformats.org/officeDocument/2006/relationships/image" Target="../media/image20.svg"/><Relationship Id="rId7" Type="http://schemas.openxmlformats.org/officeDocument/2006/relationships/image" Target="../media/image9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30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8.png"/><Relationship Id="rId21" Type="http://schemas.openxmlformats.org/officeDocument/2006/relationships/image" Target="../media/image20.svg"/><Relationship Id="rId17" Type="http://schemas.openxmlformats.org/officeDocument/2006/relationships/image" Target="../media/image16.sv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21.png"/><Relationship Id="rId5" Type="http://schemas.openxmlformats.org/officeDocument/2006/relationships/image" Target="../media/image10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9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40.png"/><Relationship Id="rId21" Type="http://schemas.openxmlformats.org/officeDocument/2006/relationships/image" Target="../media/image20.svg"/><Relationship Id="rId7" Type="http://schemas.openxmlformats.org/officeDocument/2006/relationships/image" Target="../media/image9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2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41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8.png"/><Relationship Id="rId21" Type="http://schemas.openxmlformats.org/officeDocument/2006/relationships/image" Target="../media/image20.sv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9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43.png"/><Relationship Id="rId21" Type="http://schemas.openxmlformats.org/officeDocument/2006/relationships/image" Target="../media/image20.svg"/><Relationship Id="rId7" Type="http://schemas.openxmlformats.org/officeDocument/2006/relationships/image" Target="../media/image9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4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7" Type="http://schemas.openxmlformats.org/officeDocument/2006/relationships/image" Target="../media/image10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45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21.png"/><Relationship Id="rId21" Type="http://schemas.openxmlformats.org/officeDocument/2006/relationships/image" Target="../media/image20.svg"/><Relationship Id="rId7" Type="http://schemas.openxmlformats.org/officeDocument/2006/relationships/image" Target="../media/image49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24" Type="http://schemas.openxmlformats.org/officeDocument/2006/relationships/image" Target="../media/image100.svg"/><Relationship Id="rId5" Type="http://schemas.openxmlformats.org/officeDocument/2006/relationships/image" Target="../media/image47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0" Type="http://schemas.openxmlformats.org/officeDocument/2006/relationships/image" Target="../media/image10.png"/><Relationship Id="rId19" Type="http://schemas.openxmlformats.org/officeDocument/2006/relationships/image" Target="../media/image18.svg"/><Relationship Id="rId4" Type="http://schemas.openxmlformats.org/officeDocument/2006/relationships/image" Target="../media/image46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24.png"/><Relationship Id="rId21" Type="http://schemas.openxmlformats.org/officeDocument/2006/relationships/image" Target="../media/image20.svg"/><Relationship Id="rId7" Type="http://schemas.openxmlformats.org/officeDocument/2006/relationships/image" Target="../media/image9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50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image" Target="../media/image10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19.jpg"/><Relationship Id="rId14" Type="http://schemas.openxmlformats.org/officeDocument/2006/relationships/image" Target="../media/image11.png"/><Relationship Id="rId22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9.png"/><Relationship Id="rId21" Type="http://schemas.openxmlformats.org/officeDocument/2006/relationships/image" Target="../media/image20.svg"/><Relationship Id="rId17" Type="http://schemas.openxmlformats.org/officeDocument/2006/relationships/image" Target="../media/image16.svg"/><Relationship Id="rId2" Type="http://schemas.openxmlformats.org/officeDocument/2006/relationships/image" Target="../media/image8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10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9.png"/><Relationship Id="rId21" Type="http://schemas.openxmlformats.org/officeDocument/2006/relationships/image" Target="../media/image20.svg"/><Relationship Id="rId17" Type="http://schemas.openxmlformats.org/officeDocument/2006/relationships/image" Target="../media/image16.svg"/><Relationship Id="rId2" Type="http://schemas.openxmlformats.org/officeDocument/2006/relationships/image" Target="../media/image8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10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9.png"/><Relationship Id="rId21" Type="http://schemas.openxmlformats.org/officeDocument/2006/relationships/image" Target="../media/image20.svg"/><Relationship Id="rId17" Type="http://schemas.openxmlformats.org/officeDocument/2006/relationships/image" Target="../media/image16.svg"/><Relationship Id="rId2" Type="http://schemas.openxmlformats.org/officeDocument/2006/relationships/image" Target="../media/image8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10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9.png"/><Relationship Id="rId21" Type="http://schemas.openxmlformats.org/officeDocument/2006/relationships/image" Target="../media/image20.svg"/><Relationship Id="rId17" Type="http://schemas.openxmlformats.org/officeDocument/2006/relationships/image" Target="../media/image16.svg"/><Relationship Id="rId2" Type="http://schemas.openxmlformats.org/officeDocument/2006/relationships/image" Target="../media/image8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10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51.png"/><Relationship Id="rId21" Type="http://schemas.openxmlformats.org/officeDocument/2006/relationships/image" Target="../media/image20.svg"/><Relationship Id="rId17" Type="http://schemas.openxmlformats.org/officeDocument/2006/relationships/image" Target="../media/image16.svg"/><Relationship Id="rId2" Type="http://schemas.openxmlformats.org/officeDocument/2006/relationships/image" Target="../media/image24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9.png"/><Relationship Id="rId21" Type="http://schemas.openxmlformats.org/officeDocument/2006/relationships/image" Target="../media/image20.svg"/><Relationship Id="rId17" Type="http://schemas.openxmlformats.org/officeDocument/2006/relationships/image" Target="../media/image16.svg"/><Relationship Id="rId2" Type="http://schemas.openxmlformats.org/officeDocument/2006/relationships/image" Target="../media/image8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2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10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8.png"/><Relationship Id="rId21" Type="http://schemas.openxmlformats.org/officeDocument/2006/relationships/image" Target="../media/image20.svg"/><Relationship Id="rId17" Type="http://schemas.openxmlformats.org/officeDocument/2006/relationships/image" Target="../media/image16.svg"/><Relationship Id="rId2" Type="http://schemas.openxmlformats.org/officeDocument/2006/relationships/image" Target="../media/image53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9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8.png"/><Relationship Id="rId21" Type="http://schemas.openxmlformats.org/officeDocument/2006/relationships/image" Target="../media/image20.sv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9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20.png"/><Relationship Id="rId21" Type="http://schemas.openxmlformats.org/officeDocument/2006/relationships/image" Target="../media/image20.svg"/><Relationship Id="rId7" Type="http://schemas.openxmlformats.org/officeDocument/2006/relationships/image" Target="../media/image9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21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8.png"/><Relationship Id="rId21" Type="http://schemas.openxmlformats.org/officeDocument/2006/relationships/image" Target="../media/image20.sv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9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23.png"/><Relationship Id="rId21" Type="http://schemas.openxmlformats.org/officeDocument/2006/relationships/image" Target="../media/image20.svg"/><Relationship Id="rId7" Type="http://schemas.openxmlformats.org/officeDocument/2006/relationships/image" Target="../media/image9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24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7" Type="http://schemas.openxmlformats.org/officeDocument/2006/relationships/image" Target="../media/image10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27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28.png"/><Relationship Id="rId21" Type="http://schemas.openxmlformats.org/officeDocument/2006/relationships/image" Target="../media/image20.svg"/><Relationship Id="rId7" Type="http://schemas.openxmlformats.org/officeDocument/2006/relationships/image" Target="../media/image8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24" Type="http://schemas.openxmlformats.org/officeDocument/2006/relationships/image" Target="../media/image100.svg"/><Relationship Id="rId5" Type="http://schemas.openxmlformats.org/officeDocument/2006/relationships/image" Target="../media/image29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3.png"/><Relationship Id="rId21" Type="http://schemas.openxmlformats.org/officeDocument/2006/relationships/image" Target="../media/image20.svg"/><Relationship Id="rId7" Type="http://schemas.openxmlformats.org/officeDocument/2006/relationships/image" Target="../media/image10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31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svg"/><Relationship Id="rId18" Type="http://schemas.openxmlformats.org/officeDocument/2006/relationships/image" Target="../media/image13.png"/><Relationship Id="rId3" Type="http://schemas.openxmlformats.org/officeDocument/2006/relationships/image" Target="../media/image32.png"/><Relationship Id="rId21" Type="http://schemas.openxmlformats.org/officeDocument/2006/relationships/image" Target="../media/image20.svg"/><Relationship Id="rId7" Type="http://schemas.openxmlformats.org/officeDocument/2006/relationships/image" Target="../media/image9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15" Type="http://schemas.openxmlformats.org/officeDocument/2006/relationships/image" Target="../media/image14.svg"/><Relationship Id="rId23" Type="http://schemas.openxmlformats.org/officeDocument/2006/relationships/image" Target="../media/image18.png"/><Relationship Id="rId19" Type="http://schemas.openxmlformats.org/officeDocument/2006/relationships/image" Target="../media/image18.svg"/><Relationship Id="rId4" Type="http://schemas.openxmlformats.org/officeDocument/2006/relationships/image" Target="../media/image33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9" Type="http://schemas.openxmlformats.org/officeDocument/2006/relationships/image" Target="../media/image10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C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486161">
            <a:off x="404128" y="2357029"/>
            <a:ext cx="6208000" cy="6174138"/>
          </a:xfrm>
          <a:custGeom>
            <a:avLst/>
            <a:gdLst/>
            <a:ahLst/>
            <a:cxnLst/>
            <a:rect l="l" t="t" r="r" b="b"/>
            <a:pathLst>
              <a:path w="6208000" h="6174138" extrusionOk="0">
                <a:moveTo>
                  <a:pt x="0" y="0"/>
                </a:moveTo>
                <a:lnTo>
                  <a:pt x="6208001" y="0"/>
                </a:lnTo>
                <a:lnTo>
                  <a:pt x="6208001" y="6174138"/>
                </a:lnTo>
                <a:lnTo>
                  <a:pt x="0" y="6174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13"/>
          <p:cNvSpPr/>
          <p:nvPr/>
        </p:nvSpPr>
        <p:spPr>
          <a:xfrm>
            <a:off x="611505" y="2175269"/>
            <a:ext cx="5793248" cy="5857144"/>
          </a:xfrm>
          <a:custGeom>
            <a:avLst/>
            <a:gdLst/>
            <a:ahLst/>
            <a:cxnLst/>
            <a:rect l="l" t="t" r="r" b="b"/>
            <a:pathLst>
              <a:path w="5793248" h="5857144" extrusionOk="0">
                <a:moveTo>
                  <a:pt x="0" y="0"/>
                </a:moveTo>
                <a:lnTo>
                  <a:pt x="5793248" y="0"/>
                </a:lnTo>
                <a:lnTo>
                  <a:pt x="5793248" y="5857144"/>
                </a:lnTo>
                <a:lnTo>
                  <a:pt x="0" y="5857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6" name="Google Shape;86;p13"/>
          <p:cNvSpPr/>
          <p:nvPr/>
        </p:nvSpPr>
        <p:spPr>
          <a:xfrm rot="-6434832">
            <a:off x="4117451" y="1113289"/>
            <a:ext cx="1339415" cy="1339415"/>
          </a:xfrm>
          <a:custGeom>
            <a:avLst/>
            <a:gdLst/>
            <a:ahLst/>
            <a:cxnLst/>
            <a:rect l="l" t="t" r="r" b="b"/>
            <a:pathLst>
              <a:path w="1339415" h="1339415" extrusionOk="0">
                <a:moveTo>
                  <a:pt x="0" y="0"/>
                </a:moveTo>
                <a:lnTo>
                  <a:pt x="1339415" y="0"/>
                </a:lnTo>
                <a:lnTo>
                  <a:pt x="1339415" y="1339416"/>
                </a:lnTo>
                <a:lnTo>
                  <a:pt x="0" y="1339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Google Shape;87;p13"/>
          <p:cNvSpPr/>
          <p:nvPr/>
        </p:nvSpPr>
        <p:spPr>
          <a:xfrm rot="1014216" flipH="1">
            <a:off x="4201976" y="1146566"/>
            <a:ext cx="1115368" cy="1339415"/>
          </a:xfrm>
          <a:custGeom>
            <a:avLst/>
            <a:gdLst/>
            <a:ahLst/>
            <a:cxnLst/>
            <a:rect l="l" t="t" r="r" b="b"/>
            <a:pathLst>
              <a:path w="1115368" h="1339415" extrusionOk="0">
                <a:moveTo>
                  <a:pt x="1115368" y="0"/>
                </a:moveTo>
                <a:lnTo>
                  <a:pt x="0" y="0"/>
                </a:lnTo>
                <a:lnTo>
                  <a:pt x="0" y="1339415"/>
                </a:lnTo>
                <a:lnTo>
                  <a:pt x="1115368" y="1339415"/>
                </a:lnTo>
                <a:lnTo>
                  <a:pt x="111536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Google Shape;88;p13"/>
          <p:cNvSpPr txBox="1"/>
          <p:nvPr/>
        </p:nvSpPr>
        <p:spPr>
          <a:xfrm>
            <a:off x="7486053" y="1664810"/>
            <a:ext cx="10131600" cy="406265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Gambaran Umum Analisis Jabatan (Anjab) dan Analisis Beban </a:t>
            </a:r>
            <a:r>
              <a:rPr lang="en-US" sz="66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Kerja</a:t>
            </a:r>
            <a:r>
              <a:rPr lang="en-US" sz="66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(</a:t>
            </a:r>
            <a:r>
              <a:rPr lang="en-US" sz="66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ABK)</a:t>
            </a:r>
            <a:r>
              <a:rPr lang="en-US" sz="66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Dalam</a:t>
            </a:r>
            <a:r>
              <a:rPr lang="en-US" sz="66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66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Organisasi</a:t>
            </a:r>
            <a:endParaRPr sz="1100" dirty="0"/>
          </a:p>
        </p:txBody>
      </p:sp>
      <p:sp>
        <p:nvSpPr>
          <p:cNvPr id="89" name="Google Shape;89;p13"/>
          <p:cNvSpPr/>
          <p:nvPr/>
        </p:nvSpPr>
        <p:spPr>
          <a:xfrm rot="3067630">
            <a:off x="13952217" y="2991932"/>
            <a:ext cx="1245697" cy="602464"/>
          </a:xfrm>
          <a:custGeom>
            <a:avLst/>
            <a:gdLst/>
            <a:ahLst/>
            <a:cxnLst/>
            <a:rect l="l" t="t" r="r" b="b"/>
            <a:pathLst>
              <a:path w="1245697" h="602464" extrusionOk="0">
                <a:moveTo>
                  <a:pt x="0" y="0"/>
                </a:moveTo>
                <a:lnTo>
                  <a:pt x="1245697" y="0"/>
                </a:lnTo>
                <a:lnTo>
                  <a:pt x="1245697" y="602464"/>
                </a:lnTo>
                <a:lnTo>
                  <a:pt x="0" y="602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0" name="Google Shape;90;p13"/>
          <p:cNvSpPr/>
          <p:nvPr/>
        </p:nvSpPr>
        <p:spPr>
          <a:xfrm>
            <a:off x="7394598" y="8464853"/>
            <a:ext cx="1802966" cy="81953"/>
          </a:xfrm>
          <a:custGeom>
            <a:avLst/>
            <a:gdLst/>
            <a:ahLst/>
            <a:cxnLst/>
            <a:rect l="l" t="t" r="r" b="b"/>
            <a:pathLst>
              <a:path w="1802966" h="81953" extrusionOk="0">
                <a:moveTo>
                  <a:pt x="0" y="0"/>
                </a:moveTo>
                <a:lnTo>
                  <a:pt x="1802967" y="0"/>
                </a:lnTo>
                <a:lnTo>
                  <a:pt x="1802967" y="81953"/>
                </a:lnTo>
                <a:lnTo>
                  <a:pt x="0" y="81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Google Shape;91;p13"/>
          <p:cNvSpPr/>
          <p:nvPr/>
        </p:nvSpPr>
        <p:spPr>
          <a:xfrm rot="1014216">
            <a:off x="463333" y="7877098"/>
            <a:ext cx="1339415" cy="1339415"/>
          </a:xfrm>
          <a:custGeom>
            <a:avLst/>
            <a:gdLst/>
            <a:ahLst/>
            <a:cxnLst/>
            <a:rect l="l" t="t" r="r" b="b"/>
            <a:pathLst>
              <a:path w="1339415" h="1339415" extrusionOk="0">
                <a:moveTo>
                  <a:pt x="0" y="0"/>
                </a:moveTo>
                <a:lnTo>
                  <a:pt x="1339415" y="0"/>
                </a:lnTo>
                <a:lnTo>
                  <a:pt x="1339415" y="1339416"/>
                </a:lnTo>
                <a:lnTo>
                  <a:pt x="0" y="1339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92;p13"/>
          <p:cNvSpPr/>
          <p:nvPr/>
        </p:nvSpPr>
        <p:spPr>
          <a:xfrm rot="-915757">
            <a:off x="637739" y="7979975"/>
            <a:ext cx="990604" cy="1411483"/>
          </a:xfrm>
          <a:custGeom>
            <a:avLst/>
            <a:gdLst/>
            <a:ahLst/>
            <a:cxnLst/>
            <a:rect l="l" t="t" r="r" b="b"/>
            <a:pathLst>
              <a:path w="990604" h="1411483" extrusionOk="0">
                <a:moveTo>
                  <a:pt x="0" y="0"/>
                </a:moveTo>
                <a:lnTo>
                  <a:pt x="990604" y="0"/>
                </a:lnTo>
                <a:lnTo>
                  <a:pt x="990604" y="1411482"/>
                </a:lnTo>
                <a:lnTo>
                  <a:pt x="0" y="1411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Google Shape;93;p13"/>
          <p:cNvSpPr txBox="1"/>
          <p:nvPr/>
        </p:nvSpPr>
        <p:spPr>
          <a:xfrm>
            <a:off x="6285569" y="6704521"/>
            <a:ext cx="11871964" cy="10464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Podcast </a:t>
            </a:r>
            <a:r>
              <a:rPr lang="en-US" sz="28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Tentang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Gambaran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Umum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Anjab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dan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ABK </a:t>
            </a:r>
            <a:r>
              <a:rPr lang="en-US" sz="28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Dalam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Organisasi</a:t>
            </a:r>
            <a:endParaRPr lang="en-US" sz="2800" b="0" i="0" u="none" strike="noStrike" cap="none" dirty="0" smtClean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latin typeface="Noto Sans"/>
                <a:ea typeface="Noto Sans"/>
                <a:cs typeface="Noto Sans"/>
                <a:sym typeface="Noto Sans"/>
              </a:rPr>
              <a:t>Subag</a:t>
            </a:r>
            <a:r>
              <a:rPr lang="en-US" sz="2800" dirty="0" smtClean="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dirty="0" err="1" smtClean="0">
                <a:latin typeface="Noto Sans"/>
                <a:ea typeface="Noto Sans"/>
                <a:cs typeface="Noto Sans"/>
                <a:sym typeface="Noto Sans"/>
              </a:rPr>
              <a:t>Kepegum</a:t>
            </a:r>
            <a:r>
              <a:rPr lang="en-US" sz="2800" dirty="0" smtClean="0">
                <a:latin typeface="Noto Sans"/>
                <a:ea typeface="Noto Sans"/>
                <a:cs typeface="Noto Sans"/>
                <a:sym typeface="Noto Sans"/>
              </a:rPr>
              <a:t> - </a:t>
            </a:r>
            <a:r>
              <a:rPr lang="en-US" sz="2800" dirty="0" err="1" smtClean="0">
                <a:latin typeface="Noto Sans"/>
                <a:ea typeface="Noto Sans"/>
                <a:cs typeface="Noto Sans"/>
                <a:sym typeface="Noto Sans"/>
              </a:rPr>
              <a:t>Sekretariat</a:t>
            </a:r>
            <a:r>
              <a:rPr lang="en-US" sz="2800" dirty="0" smtClean="0">
                <a:latin typeface="Noto Sans"/>
                <a:ea typeface="Noto Sans"/>
                <a:cs typeface="Noto Sans"/>
                <a:sym typeface="Noto Sans"/>
              </a:rPr>
              <a:t> - </a:t>
            </a:r>
            <a:r>
              <a:rPr lang="en-US" sz="28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Dinas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Kesehatan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dirty="0" err="1" smtClean="0">
                <a:latin typeface="Noto Sans"/>
                <a:ea typeface="Noto Sans"/>
                <a:cs typeface="Noto Sans"/>
                <a:sym typeface="Noto Sans"/>
              </a:rPr>
              <a:t>Provinsi</a:t>
            </a:r>
            <a:r>
              <a:rPr lang="en-US" sz="2800" dirty="0" smtClean="0">
                <a:latin typeface="Noto Sans"/>
                <a:ea typeface="Noto Sans"/>
                <a:cs typeface="Noto Sans"/>
                <a:sym typeface="Noto Sans"/>
              </a:rPr>
              <a:t> NTT</a:t>
            </a:r>
            <a:endParaRPr lang="en-US" sz="2800" b="0" i="0" u="none" strike="noStrike" cap="none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1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3" name="Group 31"/>
          <p:cNvGrpSpPr/>
          <p:nvPr/>
        </p:nvGrpSpPr>
        <p:grpSpPr>
          <a:xfrm>
            <a:off x="469426" y="9248572"/>
            <a:ext cx="6778430" cy="714826"/>
            <a:chOff x="0" y="0"/>
            <a:chExt cx="9037907" cy="953101"/>
          </a:xfrm>
        </p:grpSpPr>
        <p:sp>
          <p:nvSpPr>
            <p:cNvPr id="24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28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29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32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grpSp>
        <p:nvGrpSpPr>
          <p:cNvPr id="41" name="Group 20"/>
          <p:cNvGrpSpPr/>
          <p:nvPr/>
        </p:nvGrpSpPr>
        <p:grpSpPr>
          <a:xfrm>
            <a:off x="177596" y="283779"/>
            <a:ext cx="5752888" cy="1147769"/>
            <a:chOff x="0" y="0"/>
            <a:chExt cx="7670517" cy="1530359"/>
          </a:xfrm>
        </p:grpSpPr>
        <p:sp>
          <p:nvSpPr>
            <p:cNvPr id="42" name="TextBox 21"/>
            <p:cNvSpPr txBox="1"/>
            <p:nvPr/>
          </p:nvSpPr>
          <p:spPr>
            <a:xfrm>
              <a:off x="1678369" y="366040"/>
              <a:ext cx="5779297" cy="489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9"/>
                </a:lnSpc>
              </a:pPr>
              <a:r>
                <a:rPr lang="en-US" sz="2568" b="1" spc="-25" dirty="0" err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Pemerintah</a:t>
              </a:r>
              <a:r>
                <a:rPr lang="en-US" sz="2568" b="1" spc="-25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2568" b="1" spc="-25" dirty="0" err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Provinsi</a:t>
              </a:r>
              <a:r>
                <a:rPr lang="en-US" sz="2568" b="1" spc="-25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NTT</a:t>
              </a:r>
            </a:p>
          </p:txBody>
        </p:sp>
        <p:sp>
          <p:nvSpPr>
            <p:cNvPr id="43" name="TextBox 22"/>
            <p:cNvSpPr txBox="1"/>
            <p:nvPr/>
          </p:nvSpPr>
          <p:spPr>
            <a:xfrm>
              <a:off x="1702707" y="812900"/>
              <a:ext cx="5967810" cy="483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02"/>
                </a:lnSpc>
              </a:pPr>
              <a:r>
                <a:rPr lang="en-US" sz="2528" b="1" spc="-25" dirty="0" err="1">
                  <a:solidFill>
                    <a:srgbClr val="1A5FC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Dinas</a:t>
              </a:r>
              <a:r>
                <a:rPr lang="en-US" sz="2528" b="1" spc="-25" dirty="0">
                  <a:solidFill>
                    <a:srgbClr val="1A5FC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2528" b="1" spc="-25" dirty="0" err="1">
                  <a:solidFill>
                    <a:srgbClr val="1A5FC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Kesehatan</a:t>
              </a:r>
              <a:endParaRPr lang="en-US" sz="2528" b="1" spc="-25" dirty="0">
                <a:solidFill>
                  <a:srgbClr val="1A5FCB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44" name="Freeform 23"/>
            <p:cNvSpPr/>
            <p:nvPr/>
          </p:nvSpPr>
          <p:spPr>
            <a:xfrm>
              <a:off x="0" y="0"/>
              <a:ext cx="1450514" cy="1530359"/>
            </a:xfrm>
            <a:custGeom>
              <a:avLst/>
              <a:gdLst/>
              <a:ahLst/>
              <a:cxnLst/>
              <a:rect l="l" t="t" r="r" b="b"/>
              <a:pathLst>
                <a:path w="1450514" h="1530359">
                  <a:moveTo>
                    <a:pt x="0" y="0"/>
                  </a:moveTo>
                  <a:lnTo>
                    <a:pt x="1450514" y="0"/>
                  </a:lnTo>
                  <a:lnTo>
                    <a:pt x="1450514" y="1530359"/>
                  </a:lnTo>
                  <a:lnTo>
                    <a:pt x="0" y="1530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grpSp>
        <p:nvGrpSpPr>
          <p:cNvPr id="45" name="Group 28"/>
          <p:cNvGrpSpPr/>
          <p:nvPr/>
        </p:nvGrpSpPr>
        <p:grpSpPr>
          <a:xfrm>
            <a:off x="5966012" y="443077"/>
            <a:ext cx="4363752" cy="694688"/>
            <a:chOff x="0" y="0"/>
            <a:chExt cx="5818337" cy="926250"/>
          </a:xfrm>
        </p:grpSpPr>
        <p:sp>
          <p:nvSpPr>
            <p:cNvPr id="46" name="Freeform 29"/>
            <p:cNvSpPr/>
            <p:nvPr/>
          </p:nvSpPr>
          <p:spPr>
            <a:xfrm>
              <a:off x="0" y="0"/>
              <a:ext cx="852150" cy="926250"/>
            </a:xfrm>
            <a:custGeom>
              <a:avLst/>
              <a:gdLst/>
              <a:ahLst/>
              <a:cxnLst/>
              <a:rect l="l" t="t" r="r" b="b"/>
              <a:pathLst>
                <a:path w="852150" h="926250">
                  <a:moveTo>
                    <a:pt x="0" y="0"/>
                  </a:moveTo>
                  <a:lnTo>
                    <a:pt x="852150" y="0"/>
                  </a:lnTo>
                  <a:lnTo>
                    <a:pt x="852150" y="926250"/>
                  </a:lnTo>
                  <a:lnTo>
                    <a:pt x="0" y="92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TextBox 30"/>
            <p:cNvSpPr txBox="1"/>
            <p:nvPr/>
          </p:nvSpPr>
          <p:spPr>
            <a:xfrm>
              <a:off x="741672" y="132992"/>
              <a:ext cx="5076665" cy="706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2"/>
                </a:lnSpc>
              </a:pPr>
              <a:r>
                <a:rPr lang="en-US" sz="3480" dirty="0">
                  <a:solidFill>
                    <a:srgbClr val="000000"/>
                  </a:solidFill>
                  <a:latin typeface="Rubik Dirt"/>
                  <a:ea typeface="Rubik Dirt"/>
                  <a:cs typeface="Rubik Dirt"/>
                  <a:sym typeface="Rubik Dirt"/>
                </a:rPr>
                <a:t>Ayo </a:t>
              </a:r>
              <a:r>
                <a:rPr lang="en-US" sz="3480" dirty="0" err="1">
                  <a:solidFill>
                    <a:srgbClr val="000000"/>
                  </a:solidFill>
                  <a:latin typeface="Rubik Dirt"/>
                  <a:ea typeface="Rubik Dirt"/>
                  <a:cs typeface="Rubik Dirt"/>
                  <a:sym typeface="Rubik Dirt"/>
                </a:rPr>
                <a:t>Bangun</a:t>
              </a:r>
              <a:r>
                <a:rPr lang="en-US" sz="3480" dirty="0">
                  <a:solidFill>
                    <a:srgbClr val="000000"/>
                  </a:solidFill>
                  <a:latin typeface="Rubik Dirt"/>
                  <a:ea typeface="Rubik Dirt"/>
                  <a:cs typeface="Rubik Dirt"/>
                  <a:sym typeface="Rubik Dirt"/>
                </a:rPr>
                <a:t> NTT</a:t>
              </a:r>
            </a:p>
          </p:txBody>
        </p:sp>
      </p:grpSp>
      <p:sp>
        <p:nvSpPr>
          <p:cNvPr id="48" name="TextBox 42"/>
          <p:cNvSpPr txBox="1"/>
          <p:nvPr/>
        </p:nvSpPr>
        <p:spPr>
          <a:xfrm>
            <a:off x="15837679" y="694768"/>
            <a:ext cx="1792107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1"/>
              </a:lnSpc>
            </a:pPr>
            <a:r>
              <a:rPr lang="en-US" sz="2000" spc="-49" dirty="0" err="1" smtClean="0">
                <a:solidFill>
                  <a:srgbClr val="1A5FCB"/>
                </a:solidFill>
                <a:latin typeface="Impact"/>
                <a:ea typeface="Impact"/>
                <a:cs typeface="Impact"/>
                <a:sym typeface="Impact"/>
              </a:rPr>
              <a:t>Februari</a:t>
            </a:r>
            <a:r>
              <a:rPr lang="en-US" sz="2000" spc="-49" dirty="0" smtClean="0">
                <a:solidFill>
                  <a:srgbClr val="1A5FCB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000" spc="-49" dirty="0" smtClean="0">
                <a:solidFill>
                  <a:srgbClr val="1A5FCB"/>
                </a:solidFill>
                <a:latin typeface="Impact"/>
                <a:ea typeface="Impact"/>
                <a:cs typeface="Impact"/>
                <a:sym typeface="Impact"/>
              </a:rPr>
              <a:t>2025</a:t>
            </a:r>
            <a:endParaRPr lang="en-US" sz="2000" spc="-49" dirty="0">
              <a:solidFill>
                <a:srgbClr val="1A5FC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CC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/>
          <p:nvPr/>
        </p:nvSpPr>
        <p:spPr>
          <a:xfrm>
            <a:off x="10505306" y="5633250"/>
            <a:ext cx="8033356" cy="5604863"/>
          </a:xfrm>
          <a:custGeom>
            <a:avLst/>
            <a:gdLst/>
            <a:ahLst/>
            <a:cxnLst/>
            <a:rect l="l" t="t" r="r" b="b"/>
            <a:pathLst>
              <a:path w="8033356" h="5604863" extrusionOk="0">
                <a:moveTo>
                  <a:pt x="0" y="0"/>
                </a:moveTo>
                <a:lnTo>
                  <a:pt x="8033356" y="0"/>
                </a:lnTo>
                <a:lnTo>
                  <a:pt x="8033356" y="5604862"/>
                </a:lnTo>
                <a:lnTo>
                  <a:pt x="0" y="5604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6" name="Google Shape;216;p23"/>
          <p:cNvSpPr/>
          <p:nvPr/>
        </p:nvSpPr>
        <p:spPr>
          <a:xfrm flipH="1">
            <a:off x="16835227" y="24924"/>
            <a:ext cx="1201696" cy="2493718"/>
          </a:xfrm>
          <a:custGeom>
            <a:avLst/>
            <a:gdLst/>
            <a:ahLst/>
            <a:cxnLst/>
            <a:rect l="l" t="t" r="r" b="b"/>
            <a:pathLst>
              <a:path w="6088340" h="6451998" extrusionOk="0">
                <a:moveTo>
                  <a:pt x="6088340" y="0"/>
                </a:moveTo>
                <a:lnTo>
                  <a:pt x="0" y="0"/>
                </a:lnTo>
                <a:lnTo>
                  <a:pt x="0" y="6451998"/>
                </a:lnTo>
                <a:lnTo>
                  <a:pt x="6088340" y="6451998"/>
                </a:lnTo>
                <a:lnTo>
                  <a:pt x="608834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7" name="Google Shape;217;p23"/>
          <p:cNvSpPr/>
          <p:nvPr/>
        </p:nvSpPr>
        <p:spPr>
          <a:xfrm>
            <a:off x="619432" y="526065"/>
            <a:ext cx="671878" cy="646330"/>
          </a:xfrm>
          <a:custGeom>
            <a:avLst/>
            <a:gdLst/>
            <a:ahLst/>
            <a:cxnLst/>
            <a:rect l="l" t="t" r="r" b="b"/>
            <a:pathLst>
              <a:path w="514088" h="503806" extrusionOk="0">
                <a:moveTo>
                  <a:pt x="0" y="0"/>
                </a:moveTo>
                <a:lnTo>
                  <a:pt x="514088" y="0"/>
                </a:lnTo>
                <a:lnTo>
                  <a:pt x="514088" y="503806"/>
                </a:lnTo>
                <a:lnTo>
                  <a:pt x="0" y="503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0" name="Google Shape;220;p23"/>
          <p:cNvSpPr txBox="1"/>
          <p:nvPr/>
        </p:nvSpPr>
        <p:spPr>
          <a:xfrm>
            <a:off x="1621394" y="361547"/>
            <a:ext cx="1504562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nn-NO" sz="2400" b="1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Rekrutmen &amp; Seleksi</a:t>
            </a:r>
            <a:r>
              <a:rPr lang="nn-NO" sz="24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: Kriteria calon </a:t>
            </a:r>
            <a:r>
              <a:rPr lang="nn-NO" sz="24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pegawai</a:t>
            </a:r>
            <a:r>
              <a:rPr lang="nn-NO" sz="2400" dirty="0">
                <a:latin typeface="Noto Sans"/>
                <a:ea typeface="Noto Sans"/>
                <a:cs typeface="Noto Sans"/>
                <a:sym typeface="Noto Sans"/>
              </a:rPr>
              <a:t>. Membantu menentukan kriteria yang tepat untuk calon pegawai / karyawan.</a:t>
            </a:r>
            <a:endParaRPr sz="1200" dirty="0"/>
          </a:p>
        </p:txBody>
      </p:sp>
      <p:sp>
        <p:nvSpPr>
          <p:cNvPr id="221" name="Google Shape;221;p23"/>
          <p:cNvSpPr txBox="1"/>
          <p:nvPr/>
        </p:nvSpPr>
        <p:spPr>
          <a:xfrm>
            <a:off x="1621394" y="1468414"/>
            <a:ext cx="15213834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3200" b="1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Penempatan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: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Posisi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sesuai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2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kompetensi</a:t>
            </a:r>
            <a:r>
              <a:rPr lang="en-US" sz="3200" dirty="0" smtClean="0">
                <a:latin typeface="Noto Sans"/>
                <a:ea typeface="Noto Sans"/>
                <a:cs typeface="Noto Sans"/>
                <a:sym typeface="Noto Sans"/>
              </a:rPr>
              <a:t>. </a:t>
            </a:r>
            <a:r>
              <a:rPr lang="en-US" sz="3200" dirty="0" err="1"/>
              <a:t>Memastikan</a:t>
            </a:r>
            <a:r>
              <a:rPr lang="en-US" sz="3200" dirty="0"/>
              <a:t> </a:t>
            </a:r>
            <a:r>
              <a:rPr lang="en-US" sz="3200" dirty="0" err="1"/>
              <a:t>pegawai</a:t>
            </a:r>
            <a:r>
              <a:rPr lang="en-US" sz="3200" dirty="0"/>
              <a:t>/</a:t>
            </a:r>
            <a:r>
              <a:rPr lang="en-US" sz="3200" dirty="0" err="1"/>
              <a:t>karyawan</a:t>
            </a:r>
            <a:r>
              <a:rPr lang="en-US" sz="3200" dirty="0"/>
              <a:t> </a:t>
            </a:r>
            <a:r>
              <a:rPr lang="en-US" sz="3200" dirty="0" err="1"/>
              <a:t>ditempatkan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posisi</a:t>
            </a:r>
            <a:r>
              <a:rPr lang="en-US" sz="3200" dirty="0"/>
              <a:t> yang </a:t>
            </a:r>
            <a:r>
              <a:rPr lang="en-US" sz="3200" dirty="0" err="1"/>
              <a:t>sesuai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keterampilan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kualifikasi</a:t>
            </a:r>
            <a:r>
              <a:rPr lang="en-US" sz="3200" dirty="0"/>
              <a:t>.</a:t>
            </a:r>
            <a:endParaRPr sz="1600" dirty="0"/>
          </a:p>
        </p:txBody>
      </p:sp>
      <p:sp>
        <p:nvSpPr>
          <p:cNvPr id="222" name="Google Shape;222;p23"/>
          <p:cNvSpPr txBox="1"/>
          <p:nvPr/>
        </p:nvSpPr>
        <p:spPr>
          <a:xfrm>
            <a:off x="1621393" y="2964416"/>
            <a:ext cx="15378133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fi-FI" sz="3000" b="1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Pelatihan</a:t>
            </a:r>
            <a:r>
              <a:rPr lang="fi-FI" sz="30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: Menentukan kebutuhan peningkatan </a:t>
            </a:r>
            <a:r>
              <a:rPr lang="fi-FI" sz="30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kompetensi. </a:t>
            </a:r>
            <a:r>
              <a:rPr lang="en-US" sz="3200" dirty="0" err="1"/>
              <a:t>Mengidentifikasi</a:t>
            </a:r>
            <a:r>
              <a:rPr lang="en-US" sz="3200" dirty="0"/>
              <a:t> </a:t>
            </a:r>
            <a:r>
              <a:rPr lang="en-US" sz="3200" dirty="0" err="1"/>
              <a:t>kebutuhan</a:t>
            </a:r>
            <a:r>
              <a:rPr lang="en-US" sz="3200" dirty="0"/>
              <a:t> </a:t>
            </a:r>
            <a:r>
              <a:rPr lang="en-US" sz="3200" dirty="0" err="1"/>
              <a:t>pelatihan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meningkatkan</a:t>
            </a:r>
            <a:r>
              <a:rPr lang="en-US" sz="3200" dirty="0"/>
              <a:t> </a:t>
            </a:r>
            <a:r>
              <a:rPr lang="en-US" sz="3200" dirty="0" err="1"/>
              <a:t>kompetensi</a:t>
            </a:r>
            <a:r>
              <a:rPr lang="en-US" sz="3200" dirty="0"/>
              <a:t> </a:t>
            </a:r>
            <a:r>
              <a:rPr lang="en-US" sz="3200" dirty="0" err="1"/>
              <a:t>pegawai</a:t>
            </a:r>
            <a:r>
              <a:rPr lang="en-US" sz="3200" dirty="0"/>
              <a:t> / </a:t>
            </a:r>
            <a:r>
              <a:rPr lang="en-US" sz="3200" dirty="0" err="1"/>
              <a:t>karyawan</a:t>
            </a:r>
            <a:r>
              <a:rPr lang="en-US" sz="3200" dirty="0"/>
              <a:t>.</a:t>
            </a:r>
            <a:endParaRPr dirty="0"/>
          </a:p>
        </p:txBody>
      </p:sp>
      <p:sp>
        <p:nvSpPr>
          <p:cNvPr id="223" name="Google Shape;223;p23"/>
          <p:cNvSpPr txBox="1"/>
          <p:nvPr/>
        </p:nvSpPr>
        <p:spPr>
          <a:xfrm>
            <a:off x="1621393" y="4398071"/>
            <a:ext cx="15814681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3200" b="1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Penilaian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Kinerja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: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Menetapkan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standar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2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kerja</a:t>
            </a:r>
            <a:r>
              <a:rPr lang="en-US" sz="32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yang </a:t>
            </a:r>
            <a:r>
              <a:rPr lang="en-US" sz="32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jelas</a:t>
            </a:r>
            <a:r>
              <a:rPr lang="en-US" sz="32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2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dan</a:t>
            </a:r>
            <a:r>
              <a:rPr lang="en-US" sz="32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2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terukur</a:t>
            </a:r>
            <a:r>
              <a:rPr lang="en-US" sz="32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. </a:t>
            </a:r>
            <a:r>
              <a:rPr lang="en-US" sz="32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Contoh</a:t>
            </a:r>
            <a:r>
              <a:rPr lang="en-US" sz="3200" dirty="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200" dirty="0" smtClean="0">
                <a:latin typeface="Noto Sans"/>
                <a:ea typeface="Noto Sans"/>
                <a:cs typeface="Noto Sans"/>
                <a:sym typeface="Noto Sans"/>
              </a:rPr>
              <a:t>http</a:t>
            </a:r>
            <a:r>
              <a:rPr lang="en-US" sz="3200" dirty="0">
                <a:latin typeface="Noto Sans"/>
                <a:ea typeface="Noto Sans"/>
                <a:cs typeface="Noto Sans"/>
                <a:sym typeface="Noto Sans"/>
              </a:rPr>
              <a:t>://sikinerja.bkd.nttprov.go.id/</a:t>
            </a:r>
            <a:endParaRPr sz="1600" dirty="0"/>
          </a:p>
        </p:txBody>
      </p:sp>
      <p:sp>
        <p:nvSpPr>
          <p:cNvPr id="224" name="Google Shape;224;p23"/>
          <p:cNvSpPr txBox="1"/>
          <p:nvPr/>
        </p:nvSpPr>
        <p:spPr>
          <a:xfrm>
            <a:off x="1621393" y="5831726"/>
            <a:ext cx="16147062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Kompensasi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: Dasar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penentuan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tunjangan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&amp; </a:t>
            </a:r>
            <a:r>
              <a:rPr lang="en-US" sz="32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gaji</a:t>
            </a:r>
            <a:r>
              <a:rPr lang="en-US" sz="32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. </a:t>
            </a:r>
            <a:r>
              <a:rPr lang="en-US" sz="3200" dirty="0" err="1"/>
              <a:t>Menentukan</a:t>
            </a:r>
            <a:r>
              <a:rPr lang="en-US" sz="3200" dirty="0"/>
              <a:t> </a:t>
            </a:r>
            <a:r>
              <a:rPr lang="en-US" sz="3200" dirty="0" err="1"/>
              <a:t>tingkat</a:t>
            </a:r>
            <a:r>
              <a:rPr lang="en-US" sz="3200" dirty="0"/>
              <a:t> </a:t>
            </a:r>
            <a:r>
              <a:rPr lang="en-US" sz="3200" dirty="0" err="1"/>
              <a:t>kompensasi</a:t>
            </a:r>
            <a:r>
              <a:rPr lang="en-US" sz="3200" dirty="0"/>
              <a:t> yang </a:t>
            </a:r>
            <a:r>
              <a:rPr lang="en-US" sz="3200" dirty="0" err="1"/>
              <a:t>adil</a:t>
            </a:r>
            <a:r>
              <a:rPr lang="en-US" sz="3200" dirty="0"/>
              <a:t> </a:t>
            </a:r>
            <a:r>
              <a:rPr lang="en-US" sz="3200" dirty="0" err="1"/>
              <a:t>berdasarkan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</a:t>
            </a:r>
            <a:r>
              <a:rPr lang="en-US" sz="3200" dirty="0" err="1"/>
              <a:t>jabatan</a:t>
            </a:r>
            <a:endParaRPr sz="3200" dirty="0"/>
          </a:p>
        </p:txBody>
      </p:sp>
      <p:sp>
        <p:nvSpPr>
          <p:cNvPr id="225" name="Google Shape;225;p23"/>
          <p:cNvSpPr/>
          <p:nvPr/>
        </p:nvSpPr>
        <p:spPr>
          <a:xfrm>
            <a:off x="619432" y="1544080"/>
            <a:ext cx="671878" cy="646330"/>
          </a:xfrm>
          <a:custGeom>
            <a:avLst/>
            <a:gdLst/>
            <a:ahLst/>
            <a:cxnLst/>
            <a:rect l="l" t="t" r="r" b="b"/>
            <a:pathLst>
              <a:path w="514088" h="503806" extrusionOk="0">
                <a:moveTo>
                  <a:pt x="0" y="0"/>
                </a:moveTo>
                <a:lnTo>
                  <a:pt x="514088" y="0"/>
                </a:lnTo>
                <a:lnTo>
                  <a:pt x="514088" y="503807"/>
                </a:lnTo>
                <a:lnTo>
                  <a:pt x="0" y="503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6" name="Google Shape;226;p23"/>
          <p:cNvSpPr/>
          <p:nvPr/>
        </p:nvSpPr>
        <p:spPr>
          <a:xfrm>
            <a:off x="733066" y="467806"/>
            <a:ext cx="623222" cy="662338"/>
          </a:xfrm>
          <a:custGeom>
            <a:avLst/>
            <a:gdLst/>
            <a:ahLst/>
            <a:cxnLst/>
            <a:rect l="l" t="t" r="r" b="b"/>
            <a:pathLst>
              <a:path w="476859" h="516284" extrusionOk="0">
                <a:moveTo>
                  <a:pt x="0" y="0"/>
                </a:moveTo>
                <a:lnTo>
                  <a:pt x="476859" y="0"/>
                </a:lnTo>
                <a:lnTo>
                  <a:pt x="476859" y="516284"/>
                </a:lnTo>
                <a:lnTo>
                  <a:pt x="0" y="516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7" name="Google Shape;227;p23"/>
          <p:cNvSpPr/>
          <p:nvPr/>
        </p:nvSpPr>
        <p:spPr>
          <a:xfrm>
            <a:off x="719882" y="1460405"/>
            <a:ext cx="623222" cy="662338"/>
          </a:xfrm>
          <a:custGeom>
            <a:avLst/>
            <a:gdLst/>
            <a:ahLst/>
            <a:cxnLst/>
            <a:rect l="l" t="t" r="r" b="b"/>
            <a:pathLst>
              <a:path w="476859" h="516284" extrusionOk="0">
                <a:moveTo>
                  <a:pt x="0" y="0"/>
                </a:moveTo>
                <a:lnTo>
                  <a:pt x="476859" y="0"/>
                </a:lnTo>
                <a:lnTo>
                  <a:pt x="476859" y="516285"/>
                </a:lnTo>
                <a:lnTo>
                  <a:pt x="0" y="516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8" name="Google Shape;228;p23"/>
          <p:cNvSpPr/>
          <p:nvPr/>
        </p:nvSpPr>
        <p:spPr>
          <a:xfrm>
            <a:off x="619432" y="3414157"/>
            <a:ext cx="671878" cy="646330"/>
          </a:xfrm>
          <a:custGeom>
            <a:avLst/>
            <a:gdLst/>
            <a:ahLst/>
            <a:cxnLst/>
            <a:rect l="l" t="t" r="r" b="b"/>
            <a:pathLst>
              <a:path w="514088" h="503806" extrusionOk="0">
                <a:moveTo>
                  <a:pt x="0" y="0"/>
                </a:moveTo>
                <a:lnTo>
                  <a:pt x="514088" y="0"/>
                </a:lnTo>
                <a:lnTo>
                  <a:pt x="514088" y="503807"/>
                </a:lnTo>
                <a:lnTo>
                  <a:pt x="0" y="503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9" name="Google Shape;229;p23"/>
          <p:cNvSpPr/>
          <p:nvPr/>
        </p:nvSpPr>
        <p:spPr>
          <a:xfrm>
            <a:off x="619432" y="4435462"/>
            <a:ext cx="671878" cy="646330"/>
          </a:xfrm>
          <a:custGeom>
            <a:avLst/>
            <a:gdLst/>
            <a:ahLst/>
            <a:cxnLst/>
            <a:rect l="l" t="t" r="r" b="b"/>
            <a:pathLst>
              <a:path w="514088" h="503806" extrusionOk="0">
                <a:moveTo>
                  <a:pt x="0" y="0"/>
                </a:moveTo>
                <a:lnTo>
                  <a:pt x="514088" y="0"/>
                </a:lnTo>
                <a:lnTo>
                  <a:pt x="514088" y="503806"/>
                </a:lnTo>
                <a:lnTo>
                  <a:pt x="0" y="503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0" name="Google Shape;230;p23"/>
          <p:cNvSpPr/>
          <p:nvPr/>
        </p:nvSpPr>
        <p:spPr>
          <a:xfrm>
            <a:off x="619432" y="6035373"/>
            <a:ext cx="671878" cy="646330"/>
          </a:xfrm>
          <a:custGeom>
            <a:avLst/>
            <a:gdLst/>
            <a:ahLst/>
            <a:cxnLst/>
            <a:rect l="l" t="t" r="r" b="b"/>
            <a:pathLst>
              <a:path w="514088" h="503806" extrusionOk="0">
                <a:moveTo>
                  <a:pt x="0" y="0"/>
                </a:moveTo>
                <a:lnTo>
                  <a:pt x="514088" y="0"/>
                </a:lnTo>
                <a:lnTo>
                  <a:pt x="514088" y="503806"/>
                </a:lnTo>
                <a:lnTo>
                  <a:pt x="0" y="503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1" name="Google Shape;231;p23"/>
          <p:cNvSpPr/>
          <p:nvPr/>
        </p:nvSpPr>
        <p:spPr>
          <a:xfrm>
            <a:off x="719882" y="3455175"/>
            <a:ext cx="623222" cy="662338"/>
          </a:xfrm>
          <a:custGeom>
            <a:avLst/>
            <a:gdLst/>
            <a:ahLst/>
            <a:cxnLst/>
            <a:rect l="l" t="t" r="r" b="b"/>
            <a:pathLst>
              <a:path w="476859" h="516284" extrusionOk="0">
                <a:moveTo>
                  <a:pt x="0" y="0"/>
                </a:moveTo>
                <a:lnTo>
                  <a:pt x="476859" y="0"/>
                </a:lnTo>
                <a:lnTo>
                  <a:pt x="476859" y="516284"/>
                </a:lnTo>
                <a:lnTo>
                  <a:pt x="0" y="516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2" name="Google Shape;232;p23"/>
          <p:cNvSpPr/>
          <p:nvPr/>
        </p:nvSpPr>
        <p:spPr>
          <a:xfrm>
            <a:off x="719882" y="4434915"/>
            <a:ext cx="623222" cy="662338"/>
          </a:xfrm>
          <a:custGeom>
            <a:avLst/>
            <a:gdLst/>
            <a:ahLst/>
            <a:cxnLst/>
            <a:rect l="l" t="t" r="r" b="b"/>
            <a:pathLst>
              <a:path w="476859" h="516284" extrusionOk="0">
                <a:moveTo>
                  <a:pt x="0" y="0"/>
                </a:moveTo>
                <a:lnTo>
                  <a:pt x="476859" y="0"/>
                </a:lnTo>
                <a:lnTo>
                  <a:pt x="476859" y="516284"/>
                </a:lnTo>
                <a:lnTo>
                  <a:pt x="0" y="516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3" name="Google Shape;233;p23"/>
          <p:cNvSpPr/>
          <p:nvPr/>
        </p:nvSpPr>
        <p:spPr>
          <a:xfrm>
            <a:off x="719882" y="6014044"/>
            <a:ext cx="623222" cy="662338"/>
          </a:xfrm>
          <a:custGeom>
            <a:avLst/>
            <a:gdLst/>
            <a:ahLst/>
            <a:cxnLst/>
            <a:rect l="l" t="t" r="r" b="b"/>
            <a:pathLst>
              <a:path w="476859" h="516284" extrusionOk="0">
                <a:moveTo>
                  <a:pt x="0" y="0"/>
                </a:moveTo>
                <a:lnTo>
                  <a:pt x="476859" y="0"/>
                </a:lnTo>
                <a:lnTo>
                  <a:pt x="476859" y="516285"/>
                </a:lnTo>
                <a:lnTo>
                  <a:pt x="0" y="516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Google Shape;217;p23">
            <a:extLst>
              <a:ext uri="{FF2B5EF4-FFF2-40B4-BE49-F238E27FC236}">
                <a16:creationId xmlns:a16="http://schemas.microsoft.com/office/drawing/2014/main" xmlns="" id="{D0FF9218-01D6-B08F-3246-318D4A4B7FD9}"/>
              </a:ext>
            </a:extLst>
          </p:cNvPr>
          <p:cNvSpPr/>
          <p:nvPr/>
        </p:nvSpPr>
        <p:spPr>
          <a:xfrm>
            <a:off x="619432" y="7436358"/>
            <a:ext cx="671878" cy="646330"/>
          </a:xfrm>
          <a:custGeom>
            <a:avLst/>
            <a:gdLst/>
            <a:ahLst/>
            <a:cxnLst/>
            <a:rect l="l" t="t" r="r" b="b"/>
            <a:pathLst>
              <a:path w="514088" h="503806" extrusionOk="0">
                <a:moveTo>
                  <a:pt x="0" y="0"/>
                </a:moveTo>
                <a:lnTo>
                  <a:pt x="514088" y="0"/>
                </a:lnTo>
                <a:lnTo>
                  <a:pt x="514088" y="503806"/>
                </a:lnTo>
                <a:lnTo>
                  <a:pt x="0" y="503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226;p23">
            <a:extLst>
              <a:ext uri="{FF2B5EF4-FFF2-40B4-BE49-F238E27FC236}">
                <a16:creationId xmlns:a16="http://schemas.microsoft.com/office/drawing/2014/main" xmlns="" id="{6C564E7C-3EC5-88A7-4993-FD3D9EDC9CC1}"/>
              </a:ext>
            </a:extLst>
          </p:cNvPr>
          <p:cNvSpPr/>
          <p:nvPr/>
        </p:nvSpPr>
        <p:spPr>
          <a:xfrm>
            <a:off x="719882" y="7352683"/>
            <a:ext cx="623222" cy="662338"/>
          </a:xfrm>
          <a:custGeom>
            <a:avLst/>
            <a:gdLst/>
            <a:ahLst/>
            <a:cxnLst/>
            <a:rect l="l" t="t" r="r" b="b"/>
            <a:pathLst>
              <a:path w="476859" h="516284" extrusionOk="0">
                <a:moveTo>
                  <a:pt x="0" y="0"/>
                </a:moveTo>
                <a:lnTo>
                  <a:pt x="476859" y="0"/>
                </a:lnTo>
                <a:lnTo>
                  <a:pt x="476859" y="516284"/>
                </a:lnTo>
                <a:lnTo>
                  <a:pt x="0" y="516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224;p23">
            <a:extLst>
              <a:ext uri="{FF2B5EF4-FFF2-40B4-BE49-F238E27FC236}">
                <a16:creationId xmlns:a16="http://schemas.microsoft.com/office/drawing/2014/main" xmlns="" id="{79D6FE02-0A3A-7A6A-450F-64B20D3C35A7}"/>
              </a:ext>
            </a:extLst>
          </p:cNvPr>
          <p:cNvSpPr txBox="1"/>
          <p:nvPr/>
        </p:nvSpPr>
        <p:spPr>
          <a:xfrm>
            <a:off x="1621393" y="7331901"/>
            <a:ext cx="16666607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nn-NO" sz="3200" b="1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Perencanaan Organisasi</a:t>
            </a:r>
            <a:r>
              <a:rPr lang="nn-NO" sz="32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: Dasar pengembangan </a:t>
            </a:r>
            <a:r>
              <a:rPr lang="nn-NO" sz="32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struktur. </a:t>
            </a:r>
            <a:r>
              <a:rPr lang="en-US" sz="3200" dirty="0" err="1"/>
              <a:t>Membantu</a:t>
            </a:r>
            <a:r>
              <a:rPr lang="en-US" sz="3200" dirty="0"/>
              <a:t> </a:t>
            </a:r>
            <a:r>
              <a:rPr lang="en-US" sz="3200" dirty="0" err="1"/>
              <a:t>perencanaan</a:t>
            </a:r>
            <a:r>
              <a:rPr lang="en-US" sz="3200" dirty="0"/>
              <a:t> </a:t>
            </a:r>
            <a:r>
              <a:rPr lang="en-US" sz="3200" dirty="0" err="1"/>
              <a:t>kebutuhan</a:t>
            </a:r>
            <a:r>
              <a:rPr lang="en-US" sz="3200" dirty="0"/>
              <a:t> </a:t>
            </a:r>
            <a:r>
              <a:rPr lang="en-US" sz="3200" dirty="0" err="1"/>
              <a:t>pegawai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pengembangan</a:t>
            </a:r>
            <a:r>
              <a:rPr lang="en-US" sz="3200" dirty="0"/>
              <a:t> </a:t>
            </a:r>
            <a:r>
              <a:rPr lang="en-US" sz="3200" dirty="0" err="1"/>
              <a:t>struktur</a:t>
            </a:r>
            <a:r>
              <a:rPr lang="en-US" sz="3200" dirty="0"/>
              <a:t> </a:t>
            </a:r>
            <a:r>
              <a:rPr lang="en-US" sz="3200" dirty="0" err="1"/>
              <a:t>organisasi</a:t>
            </a:r>
            <a:r>
              <a:rPr lang="en-US" sz="3200" dirty="0"/>
              <a:t>.</a:t>
            </a:r>
            <a:endParaRPr sz="1600" dirty="0"/>
          </a:p>
        </p:txBody>
      </p:sp>
      <p:sp>
        <p:nvSpPr>
          <p:cNvPr id="22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4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25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29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30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33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34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8DA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xmlns="" id="{12F4CD1B-6569-A45F-FED5-55D66AA5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>
            <a:extLst>
              <a:ext uri="{FF2B5EF4-FFF2-40B4-BE49-F238E27FC236}">
                <a16:creationId xmlns:a16="http://schemas.microsoft.com/office/drawing/2014/main" xmlns="" id="{30700B97-758A-3C8F-80DE-D87C3963B527}"/>
              </a:ext>
            </a:extLst>
          </p:cNvPr>
          <p:cNvSpPr txBox="1"/>
          <p:nvPr/>
        </p:nvSpPr>
        <p:spPr>
          <a:xfrm>
            <a:off x="0" y="4619584"/>
            <a:ext cx="18288000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LANGKAH PENYUSUNAN ANJAB &amp; ABK</a:t>
            </a:r>
            <a:endParaRPr dirty="0"/>
          </a:p>
        </p:txBody>
      </p:sp>
      <p:sp>
        <p:nvSpPr>
          <p:cNvPr id="2" name="Google Shape;368;p29">
            <a:extLst>
              <a:ext uri="{FF2B5EF4-FFF2-40B4-BE49-F238E27FC236}">
                <a16:creationId xmlns:a16="http://schemas.microsoft.com/office/drawing/2014/main" xmlns="" id="{FA679525-A479-4225-2A7E-57AB93190B92}"/>
              </a:ext>
            </a:extLst>
          </p:cNvPr>
          <p:cNvSpPr/>
          <p:nvPr/>
        </p:nvSpPr>
        <p:spPr>
          <a:xfrm>
            <a:off x="8407954" y="2409575"/>
            <a:ext cx="1472092" cy="1664138"/>
          </a:xfrm>
          <a:custGeom>
            <a:avLst/>
            <a:gdLst/>
            <a:ahLst/>
            <a:cxnLst/>
            <a:rect l="l" t="t" r="r" b="b"/>
            <a:pathLst>
              <a:path w="1023823" h="1137581" extrusionOk="0">
                <a:moveTo>
                  <a:pt x="0" y="0"/>
                </a:moveTo>
                <a:lnTo>
                  <a:pt x="1023823" y="0"/>
                </a:lnTo>
                <a:lnTo>
                  <a:pt x="1023823" y="1137581"/>
                </a:lnTo>
                <a:lnTo>
                  <a:pt x="0" y="1137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Google Shape;193;p20">
            <a:extLst>
              <a:ext uri="{FF2B5EF4-FFF2-40B4-BE49-F238E27FC236}">
                <a16:creationId xmlns:a16="http://schemas.microsoft.com/office/drawing/2014/main" xmlns="" id="{4C139FF5-18B3-57AD-1BD7-D50CE3BCF472}"/>
              </a:ext>
            </a:extLst>
          </p:cNvPr>
          <p:cNvSpPr/>
          <p:nvPr/>
        </p:nvSpPr>
        <p:spPr>
          <a:xfrm rot="21135233" flipV="1">
            <a:off x="-485589" y="-105370"/>
            <a:ext cx="3345447" cy="2287069"/>
          </a:xfrm>
          <a:custGeom>
            <a:avLst/>
            <a:gdLst/>
            <a:ahLst/>
            <a:cxnLst/>
            <a:rect l="l" t="t" r="r" b="b"/>
            <a:pathLst>
              <a:path w="3345447" h="2287069" extrusionOk="0">
                <a:moveTo>
                  <a:pt x="0" y="0"/>
                </a:moveTo>
                <a:lnTo>
                  <a:pt x="3345447" y="0"/>
                </a:lnTo>
                <a:lnTo>
                  <a:pt x="3345447" y="2287069"/>
                </a:lnTo>
                <a:lnTo>
                  <a:pt x="0" y="2287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192;p20">
            <a:extLst>
              <a:ext uri="{FF2B5EF4-FFF2-40B4-BE49-F238E27FC236}">
                <a16:creationId xmlns:a16="http://schemas.microsoft.com/office/drawing/2014/main" xmlns="" id="{F3FC41A5-BA1A-97C3-A5F3-0DB7001ABF51}"/>
              </a:ext>
            </a:extLst>
          </p:cNvPr>
          <p:cNvSpPr/>
          <p:nvPr/>
        </p:nvSpPr>
        <p:spPr>
          <a:xfrm rot="5400000" flipH="1" flipV="1">
            <a:off x="14861242" y="6039136"/>
            <a:ext cx="2809542" cy="3073162"/>
          </a:xfrm>
          <a:custGeom>
            <a:avLst/>
            <a:gdLst/>
            <a:ahLst/>
            <a:cxnLst/>
            <a:rect l="l" t="t" r="r" b="b"/>
            <a:pathLst>
              <a:path w="2809542" h="3073162" extrusionOk="0">
                <a:moveTo>
                  <a:pt x="2809542" y="0"/>
                </a:moveTo>
                <a:lnTo>
                  <a:pt x="0" y="0"/>
                </a:lnTo>
                <a:lnTo>
                  <a:pt x="0" y="3073162"/>
                </a:lnTo>
                <a:lnTo>
                  <a:pt x="2809542" y="3073162"/>
                </a:lnTo>
                <a:lnTo>
                  <a:pt x="280954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5269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9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3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4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7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8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  <p:extLst>
      <p:ext uri="{BB962C8B-B14F-4D97-AF65-F5344CB8AC3E}">
        <p14:creationId xmlns:p14="http://schemas.microsoft.com/office/powerpoint/2010/main" val="23829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8DA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/>
        </p:nvSpPr>
        <p:spPr>
          <a:xfrm>
            <a:off x="1837837" y="239211"/>
            <a:ext cx="338185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1. </a:t>
            </a:r>
            <a:r>
              <a:rPr lang="en-US" sz="3600" b="1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Identifikasi</a:t>
            </a:r>
            <a:r>
              <a:rPr lang="en-US" sz="3600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 :</a:t>
            </a:r>
            <a:endParaRPr lang="en-US" sz="3600" b="1" i="0" u="none" strike="noStrike" cap="none" dirty="0">
              <a:solidFill>
                <a:srgbClr val="000000"/>
              </a:solidFill>
              <a:latin typeface="Sawarabi Mincho"/>
              <a:ea typeface="Sawarabi Mincho"/>
              <a:cs typeface="Sawarabi Mincho"/>
              <a:sym typeface="Sawarabi Mincho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5219693" y="317707"/>
            <a:ext cx="122578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3200" dirty="0">
                <a:latin typeface="Sawarabi Mincho"/>
                <a:ea typeface="Sawarabi Mincho"/>
                <a:cs typeface="Sawarabi Mincho"/>
                <a:sym typeface="Sawarabi Mincho"/>
              </a:rPr>
              <a:t>Mandat, </a:t>
            </a:r>
            <a:r>
              <a:rPr lang="en-US" sz="3200" dirty="0" err="1" smtClean="0">
                <a:latin typeface="Sawarabi Mincho"/>
                <a:ea typeface="Sawarabi Mincho"/>
                <a:cs typeface="Sawarabi Mincho"/>
                <a:sym typeface="Sawarabi Mincho"/>
              </a:rPr>
              <a:t>desain</a:t>
            </a:r>
            <a:r>
              <a:rPr lang="en-US" sz="3200" dirty="0" smtClean="0"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3200" dirty="0" err="1" smtClean="0">
                <a:latin typeface="Sawarabi Mincho"/>
                <a:ea typeface="Sawarabi Mincho"/>
                <a:cs typeface="Sawarabi Mincho"/>
                <a:sym typeface="Sawarabi Mincho"/>
              </a:rPr>
              <a:t>organisasi</a:t>
            </a:r>
            <a:r>
              <a:rPr lang="en-US" sz="3200" dirty="0" smtClean="0">
                <a:latin typeface="Sawarabi Mincho"/>
                <a:ea typeface="Sawarabi Mincho"/>
                <a:cs typeface="Sawarabi Mincho"/>
                <a:sym typeface="Sawarabi Mincho"/>
              </a:rPr>
              <a:t>, </a:t>
            </a:r>
            <a:r>
              <a:rPr lang="en-US" sz="3200" dirty="0" err="1" smtClean="0">
                <a:latin typeface="Sawarabi Mincho"/>
                <a:ea typeface="Sawarabi Mincho"/>
                <a:cs typeface="Sawarabi Mincho"/>
                <a:sym typeface="Sawarabi Mincho"/>
              </a:rPr>
              <a:t>struktur</a:t>
            </a:r>
            <a:r>
              <a:rPr lang="en-US" sz="3200" dirty="0" smtClean="0"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3200" dirty="0" err="1">
                <a:latin typeface="Sawarabi Mincho"/>
                <a:ea typeface="Sawarabi Mincho"/>
                <a:cs typeface="Sawarabi Mincho"/>
                <a:sym typeface="Sawarabi Mincho"/>
              </a:rPr>
              <a:t>organisasi</a:t>
            </a:r>
            <a:r>
              <a:rPr lang="en-US" sz="3200" dirty="0">
                <a:latin typeface="Sawarabi Mincho"/>
                <a:ea typeface="Sawarabi Mincho"/>
                <a:cs typeface="Sawarabi Mincho"/>
                <a:sym typeface="Sawarabi Mincho"/>
              </a:rPr>
              <a:t>, &amp; proses </a:t>
            </a:r>
            <a:r>
              <a:rPr lang="en-US" sz="3200" dirty="0" err="1">
                <a:latin typeface="Sawarabi Mincho"/>
                <a:ea typeface="Sawarabi Mincho"/>
                <a:cs typeface="Sawarabi Mincho"/>
                <a:sym typeface="Sawarabi Mincho"/>
              </a:rPr>
              <a:t>bisnis</a:t>
            </a:r>
            <a:endParaRPr lang="en-US" sz="3200" dirty="0"/>
          </a:p>
        </p:txBody>
      </p:sp>
      <p:sp>
        <p:nvSpPr>
          <p:cNvPr id="12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15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9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20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23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  <p:sp>
        <p:nvSpPr>
          <p:cNvPr id="26" name="Google Shape;387;p29">
            <a:extLst>
              <a:ext uri="{FF2B5EF4-FFF2-40B4-BE49-F238E27FC236}">
                <a16:creationId xmlns:a16="http://schemas.microsoft.com/office/drawing/2014/main" xmlns="" id="{CC497315-0022-F9BD-57B7-40757D14A5B7}"/>
              </a:ext>
            </a:extLst>
          </p:cNvPr>
          <p:cNvSpPr/>
          <p:nvPr/>
        </p:nvSpPr>
        <p:spPr>
          <a:xfrm>
            <a:off x="1372864" y="5779645"/>
            <a:ext cx="2741935" cy="1818754"/>
          </a:xfrm>
          <a:custGeom>
            <a:avLst/>
            <a:gdLst/>
            <a:ahLst/>
            <a:cxnLst/>
            <a:rect l="l" t="t" r="r" b="b"/>
            <a:pathLst>
              <a:path w="2553867" h="1207282" extrusionOk="0">
                <a:moveTo>
                  <a:pt x="0" y="0"/>
                </a:moveTo>
                <a:lnTo>
                  <a:pt x="2553866" y="0"/>
                </a:lnTo>
                <a:lnTo>
                  <a:pt x="2553866" y="1207282"/>
                </a:lnTo>
                <a:lnTo>
                  <a:pt x="0" y="120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201;p21"/>
          <p:cNvSpPr/>
          <p:nvPr/>
        </p:nvSpPr>
        <p:spPr>
          <a:xfrm flipH="1">
            <a:off x="170415" y="65350"/>
            <a:ext cx="1309951" cy="1226916"/>
          </a:xfrm>
          <a:custGeom>
            <a:avLst/>
            <a:gdLst/>
            <a:ahLst/>
            <a:cxnLst/>
            <a:rect l="l" t="t" r="r" b="b"/>
            <a:pathLst>
              <a:path w="2580512" h="2453832" extrusionOk="0">
                <a:moveTo>
                  <a:pt x="2580511" y="0"/>
                </a:moveTo>
                <a:lnTo>
                  <a:pt x="0" y="0"/>
                </a:lnTo>
                <a:lnTo>
                  <a:pt x="0" y="2453832"/>
                </a:lnTo>
                <a:lnTo>
                  <a:pt x="2580511" y="2453832"/>
                </a:lnTo>
                <a:lnTo>
                  <a:pt x="2580511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Google Shape;241;p24"/>
          <p:cNvSpPr txBox="1"/>
          <p:nvPr/>
        </p:nvSpPr>
        <p:spPr>
          <a:xfrm>
            <a:off x="401398" y="1132758"/>
            <a:ext cx="17390036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mandat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proses </a:t>
            </a:r>
            <a:r>
              <a:rPr lang="en-US" sz="2800" b="1" dirty="0" err="1"/>
              <a:t>menentukan</a:t>
            </a:r>
            <a:r>
              <a:rPr lang="en-US" sz="2800" b="1" dirty="0"/>
              <a:t>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menetapkan</a:t>
            </a:r>
            <a:r>
              <a:rPr lang="en-US" sz="2800" b="1" dirty="0"/>
              <a:t> </a:t>
            </a:r>
            <a:r>
              <a:rPr lang="en-US" sz="2800" b="1" dirty="0" err="1"/>
              <a:t>tugas</a:t>
            </a:r>
            <a:r>
              <a:rPr lang="en-US" sz="2800" b="1" dirty="0"/>
              <a:t>, </a:t>
            </a:r>
            <a:r>
              <a:rPr lang="en-US" sz="2800" b="1" dirty="0" err="1"/>
              <a:t>tanggung</a:t>
            </a:r>
            <a:r>
              <a:rPr lang="en-US" sz="2800" b="1" dirty="0"/>
              <a:t> </a:t>
            </a:r>
            <a:r>
              <a:rPr lang="en-US" sz="2800" b="1" dirty="0" err="1"/>
              <a:t>jawab</a:t>
            </a:r>
            <a:r>
              <a:rPr lang="en-US" sz="2800" b="1" dirty="0"/>
              <a:t>,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wewenang</a:t>
            </a:r>
            <a:r>
              <a:rPr lang="en-US" sz="2800" dirty="0"/>
              <a:t> yang </a:t>
            </a:r>
            <a:r>
              <a:rPr lang="en-US" sz="2800" dirty="0" err="1"/>
              <a:t>diberikan</a:t>
            </a:r>
            <a:r>
              <a:rPr lang="en-US" sz="2800" dirty="0"/>
              <a:t> </a:t>
            </a:r>
            <a:r>
              <a:rPr lang="en-US" sz="2800" dirty="0" err="1"/>
              <a:t>kepada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organisasi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mencapai</a:t>
            </a:r>
            <a:r>
              <a:rPr lang="en-US" sz="2800" dirty="0"/>
              <a:t> </a:t>
            </a:r>
            <a:r>
              <a:rPr lang="en-US" sz="2800" dirty="0" err="1"/>
              <a:t>tujuan</a:t>
            </a:r>
            <a:r>
              <a:rPr lang="en-US" sz="2800" dirty="0"/>
              <a:t> </a:t>
            </a:r>
            <a:r>
              <a:rPr lang="en-US" sz="2800" dirty="0" err="1"/>
              <a:t>tertentu</a:t>
            </a:r>
            <a:r>
              <a:rPr lang="en-US" sz="2800" dirty="0"/>
              <a:t>. </a:t>
            </a:r>
            <a:r>
              <a:rPr lang="en-US" sz="2800" dirty="0" err="1"/>
              <a:t>Mandat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berasal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berbagai</a:t>
            </a:r>
            <a:r>
              <a:rPr lang="en-US" sz="2800" dirty="0"/>
              <a:t> </a:t>
            </a:r>
            <a:r>
              <a:rPr lang="en-US" sz="2800" dirty="0" err="1"/>
              <a:t>sumber</a:t>
            </a:r>
            <a:r>
              <a:rPr lang="en-US" sz="2800" dirty="0"/>
              <a:t>,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dirty="0" err="1"/>
              <a:t>peraturan</a:t>
            </a:r>
            <a:r>
              <a:rPr lang="en-US" sz="2800" dirty="0"/>
              <a:t>, </a:t>
            </a:r>
            <a:r>
              <a:rPr lang="en-US" sz="2800" dirty="0" err="1"/>
              <a:t>kebijakan</a:t>
            </a:r>
            <a:r>
              <a:rPr lang="en-US" sz="2800" dirty="0"/>
              <a:t>,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kesepakatan</a:t>
            </a:r>
            <a:r>
              <a:rPr lang="en-US" sz="2800" dirty="0"/>
              <a:t>.</a:t>
            </a:r>
            <a:endParaRPr lang="en-US" sz="2800" dirty="0"/>
          </a:p>
        </p:txBody>
      </p:sp>
      <p:sp>
        <p:nvSpPr>
          <p:cNvPr id="29" name="Google Shape;241;p24"/>
          <p:cNvSpPr txBox="1"/>
          <p:nvPr/>
        </p:nvSpPr>
        <p:spPr>
          <a:xfrm>
            <a:off x="401398" y="2926658"/>
            <a:ext cx="17390036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desain</a:t>
            </a:r>
            <a:r>
              <a:rPr lang="en-US" sz="2800" dirty="0"/>
              <a:t> </a:t>
            </a:r>
            <a:r>
              <a:rPr lang="en-US" sz="2800" dirty="0" err="1"/>
              <a:t>organisasi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proses </a:t>
            </a:r>
            <a:r>
              <a:rPr lang="en-US" sz="2800" b="1" dirty="0" err="1"/>
              <a:t>menganalisis</a:t>
            </a:r>
            <a:r>
              <a:rPr lang="en-US" sz="2800" b="1" dirty="0"/>
              <a:t>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menentukan</a:t>
            </a:r>
            <a:r>
              <a:rPr lang="en-US" sz="2800" b="1" dirty="0"/>
              <a:t> </a:t>
            </a:r>
            <a:r>
              <a:rPr lang="en-US" sz="2800" b="1" dirty="0" err="1"/>
              <a:t>struktur</a:t>
            </a:r>
            <a:r>
              <a:rPr lang="en-US" sz="2800" b="1" dirty="0"/>
              <a:t>, </a:t>
            </a:r>
            <a:r>
              <a:rPr lang="en-US" sz="2800" b="1" dirty="0" err="1"/>
              <a:t>sistem</a:t>
            </a:r>
            <a:r>
              <a:rPr lang="en-US" sz="2800" b="1" dirty="0"/>
              <a:t>, </a:t>
            </a:r>
            <a:r>
              <a:rPr lang="en-US" sz="2800" b="1" dirty="0" err="1"/>
              <a:t>dan</a:t>
            </a:r>
            <a:r>
              <a:rPr lang="en-US" sz="2800" b="1" dirty="0"/>
              <a:t> proses</a:t>
            </a:r>
            <a:r>
              <a:rPr lang="en-US" sz="2800" dirty="0"/>
              <a:t> yang paling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organisasi</a:t>
            </a:r>
            <a:r>
              <a:rPr lang="en-US" sz="2800" dirty="0"/>
              <a:t> agar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mencapai</a:t>
            </a:r>
            <a:r>
              <a:rPr lang="en-US" sz="2800" dirty="0"/>
              <a:t> </a:t>
            </a:r>
            <a:r>
              <a:rPr lang="en-US" sz="2800" dirty="0" err="1"/>
              <a:t>tujuan</a:t>
            </a:r>
            <a:r>
              <a:rPr lang="en-US" sz="2800" dirty="0"/>
              <a:t> </a:t>
            </a:r>
            <a:r>
              <a:rPr lang="en-US" sz="2800" dirty="0" err="1"/>
              <a:t>strategisnya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efektif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efisien</a:t>
            </a:r>
            <a:r>
              <a:rPr lang="en-US" sz="2800" dirty="0"/>
              <a:t>. Proses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melibatkan</a:t>
            </a:r>
            <a:r>
              <a:rPr lang="en-US" sz="2800" dirty="0"/>
              <a:t> </a:t>
            </a:r>
            <a:r>
              <a:rPr lang="en-US" sz="2800" dirty="0" err="1"/>
              <a:t>pemahaman</a:t>
            </a:r>
            <a:r>
              <a:rPr lang="en-US" sz="2800" dirty="0"/>
              <a:t> </a:t>
            </a:r>
            <a:r>
              <a:rPr lang="en-US" sz="2800" dirty="0" err="1"/>
              <a:t>mendalam</a:t>
            </a:r>
            <a:r>
              <a:rPr lang="en-US" sz="2800" dirty="0"/>
              <a:t> </a:t>
            </a:r>
            <a:r>
              <a:rPr lang="en-US" sz="2800" dirty="0" err="1"/>
              <a:t>tentang</a:t>
            </a:r>
            <a:r>
              <a:rPr lang="en-US" sz="2800" dirty="0"/>
              <a:t> </a:t>
            </a:r>
            <a:r>
              <a:rPr lang="en-US" sz="2800" dirty="0" err="1"/>
              <a:t>lingkungan</a:t>
            </a:r>
            <a:r>
              <a:rPr lang="en-US" sz="2800" dirty="0"/>
              <a:t> </a:t>
            </a:r>
            <a:r>
              <a:rPr lang="en-US" sz="2800" dirty="0" err="1"/>
              <a:t>organisasi</a:t>
            </a:r>
            <a:r>
              <a:rPr lang="en-US" sz="2800" dirty="0"/>
              <a:t>, </a:t>
            </a:r>
            <a:r>
              <a:rPr lang="en-US" sz="2800" dirty="0" err="1"/>
              <a:t>strategi</a:t>
            </a:r>
            <a:r>
              <a:rPr lang="en-US" sz="2800" dirty="0"/>
              <a:t>, </a:t>
            </a:r>
            <a:r>
              <a:rPr lang="en-US" sz="2800" dirty="0" err="1"/>
              <a:t>teknologi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sumber</a:t>
            </a:r>
            <a:r>
              <a:rPr lang="en-US" sz="2800" dirty="0"/>
              <a:t> </a:t>
            </a:r>
            <a:r>
              <a:rPr lang="en-US" sz="2800" dirty="0" err="1"/>
              <a:t>daya</a:t>
            </a:r>
            <a:r>
              <a:rPr lang="en-US" sz="2800" dirty="0"/>
              <a:t> yang </a:t>
            </a:r>
            <a:r>
              <a:rPr lang="en-US" sz="2800" dirty="0" err="1"/>
              <a:t>tersedia</a:t>
            </a:r>
            <a:r>
              <a:rPr lang="en-US" sz="2800" dirty="0"/>
              <a:t>.</a:t>
            </a:r>
            <a:endParaRPr lang="en-US" sz="2800" dirty="0"/>
          </a:p>
        </p:txBody>
      </p:sp>
      <p:sp>
        <p:nvSpPr>
          <p:cNvPr id="30" name="Google Shape;241;p24"/>
          <p:cNvSpPr txBox="1"/>
          <p:nvPr/>
        </p:nvSpPr>
        <p:spPr>
          <a:xfrm>
            <a:off x="449888" y="5198822"/>
            <a:ext cx="17390036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2800" dirty="0" err="1"/>
              <a:t>Maksud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struktur</a:t>
            </a:r>
            <a:r>
              <a:rPr lang="en-US" sz="2800" dirty="0"/>
              <a:t> </a:t>
            </a:r>
            <a:r>
              <a:rPr lang="en-US" sz="2800" dirty="0" err="1"/>
              <a:t>organisasi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 </a:t>
            </a:r>
            <a:r>
              <a:rPr lang="en-US" sz="2800" b="1" dirty="0"/>
              <a:t>proses </a:t>
            </a:r>
            <a:r>
              <a:rPr lang="en-US" sz="2800" b="1" dirty="0" err="1"/>
              <a:t>untuk</a:t>
            </a:r>
            <a:r>
              <a:rPr lang="en-US" sz="2800" b="1" dirty="0"/>
              <a:t> </a:t>
            </a:r>
            <a:r>
              <a:rPr lang="en-US" sz="2800" b="1" dirty="0" err="1"/>
              <a:t>memahami</a:t>
            </a:r>
            <a:r>
              <a:rPr lang="en-US" sz="2800" b="1" dirty="0"/>
              <a:t>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memetakan</a:t>
            </a:r>
            <a:r>
              <a:rPr lang="en-US" sz="2800" b="1" dirty="0"/>
              <a:t> </a:t>
            </a:r>
            <a:r>
              <a:rPr lang="en-US" sz="2800" b="1" dirty="0" err="1"/>
              <a:t>bagaimana</a:t>
            </a:r>
            <a:r>
              <a:rPr lang="en-US" sz="2800" b="1" dirty="0"/>
              <a:t> </a:t>
            </a:r>
            <a:r>
              <a:rPr lang="en-US" sz="2800" b="1" dirty="0" err="1"/>
              <a:t>suatu</a:t>
            </a:r>
            <a:r>
              <a:rPr lang="en-US" sz="2800" b="1" dirty="0"/>
              <a:t> </a:t>
            </a:r>
            <a:r>
              <a:rPr lang="en-US" sz="2800" b="1" dirty="0" err="1"/>
              <a:t>organisasi</a:t>
            </a:r>
            <a:r>
              <a:rPr lang="en-US" sz="2800" b="1" dirty="0"/>
              <a:t> </a:t>
            </a:r>
            <a:r>
              <a:rPr lang="en-US" sz="2800" b="1" dirty="0" err="1"/>
              <a:t>diatur</a:t>
            </a:r>
            <a:r>
              <a:rPr lang="en-US" sz="2800" b="1" dirty="0"/>
              <a:t>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berfungsi</a:t>
            </a:r>
            <a:r>
              <a:rPr lang="en-US" sz="2800" dirty="0"/>
              <a:t>.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melibatkan</a:t>
            </a:r>
            <a:r>
              <a:rPr lang="en-US" sz="2800" dirty="0"/>
              <a:t> </a:t>
            </a:r>
            <a:r>
              <a:rPr lang="en-US" sz="2800" dirty="0" err="1"/>
              <a:t>analisis</a:t>
            </a:r>
            <a:r>
              <a:rPr lang="en-US" sz="2800" dirty="0"/>
              <a:t> </a:t>
            </a:r>
            <a:r>
              <a:rPr lang="en-US" sz="2800" dirty="0" err="1"/>
              <a:t>mendalam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berbagai</a:t>
            </a:r>
            <a:r>
              <a:rPr lang="en-US" sz="2800" dirty="0"/>
              <a:t> </a:t>
            </a:r>
            <a:r>
              <a:rPr lang="en-US" sz="2800" dirty="0" err="1"/>
              <a:t>elemen</a:t>
            </a:r>
            <a:r>
              <a:rPr lang="en-US" sz="2800" dirty="0"/>
              <a:t> </a:t>
            </a:r>
            <a:r>
              <a:rPr lang="en-US" sz="2800" dirty="0" err="1"/>
              <a:t>organisasi</a:t>
            </a:r>
            <a:r>
              <a:rPr lang="en-US" sz="2800" dirty="0"/>
              <a:t>, </a:t>
            </a:r>
            <a:r>
              <a:rPr lang="en-US" sz="2800" dirty="0" err="1"/>
              <a:t>hubungan</a:t>
            </a:r>
            <a:r>
              <a:rPr lang="en-US" sz="2800" dirty="0"/>
              <a:t> </a:t>
            </a:r>
            <a:r>
              <a:rPr lang="en-US" sz="2800" dirty="0" err="1"/>
              <a:t>antar</a:t>
            </a:r>
            <a:r>
              <a:rPr lang="en-US" sz="2800" dirty="0"/>
              <a:t> </a:t>
            </a:r>
            <a:r>
              <a:rPr lang="en-US" sz="2800" dirty="0" err="1"/>
              <a:t>elemen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, </a:t>
            </a:r>
            <a:r>
              <a:rPr lang="en-US" sz="2800" dirty="0" err="1"/>
              <a:t>serta</a:t>
            </a:r>
            <a:r>
              <a:rPr lang="en-US" sz="2800" dirty="0"/>
              <a:t> </a:t>
            </a:r>
            <a:r>
              <a:rPr lang="en-US" sz="2800" dirty="0" err="1"/>
              <a:t>bagaimana</a:t>
            </a:r>
            <a:r>
              <a:rPr lang="en-US" sz="2800" dirty="0"/>
              <a:t> </a:t>
            </a:r>
            <a:r>
              <a:rPr lang="en-US" sz="2800" dirty="0" err="1"/>
              <a:t>pekerjaan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tanggung</a:t>
            </a:r>
            <a:r>
              <a:rPr lang="en-US" sz="2800" dirty="0"/>
              <a:t> </a:t>
            </a:r>
            <a:r>
              <a:rPr lang="en-US" sz="2800" dirty="0" err="1"/>
              <a:t>jawab</a:t>
            </a:r>
            <a:r>
              <a:rPr lang="en-US" sz="2800" dirty="0"/>
              <a:t> </a:t>
            </a:r>
            <a:r>
              <a:rPr lang="en-US" sz="2800" dirty="0" err="1"/>
              <a:t>didistribusikan</a:t>
            </a:r>
            <a:r>
              <a:rPr lang="en-US" sz="2800" dirty="0"/>
              <a:t>.</a:t>
            </a:r>
            <a:endParaRPr lang="en-US" sz="2800" dirty="0"/>
          </a:p>
        </p:txBody>
      </p:sp>
      <p:sp>
        <p:nvSpPr>
          <p:cNvPr id="31" name="Google Shape;241;p24"/>
          <p:cNvSpPr txBox="1"/>
          <p:nvPr/>
        </p:nvSpPr>
        <p:spPr>
          <a:xfrm>
            <a:off x="519160" y="6930654"/>
            <a:ext cx="17390036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2800" dirty="0" err="1"/>
              <a:t>Identifikasi</a:t>
            </a:r>
            <a:r>
              <a:rPr lang="en-US" sz="2800" dirty="0"/>
              <a:t> proses </a:t>
            </a:r>
            <a:r>
              <a:rPr lang="en-US" sz="2800" dirty="0" err="1"/>
              <a:t>bisnis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kegiatan</a:t>
            </a:r>
            <a:r>
              <a:rPr lang="en-US" sz="2800" dirty="0"/>
              <a:t> </a:t>
            </a:r>
            <a:r>
              <a:rPr lang="en-US" sz="2800" b="1" dirty="0" err="1"/>
              <a:t>mengenali</a:t>
            </a:r>
            <a:r>
              <a:rPr lang="en-US" sz="2800" b="1" dirty="0"/>
              <a:t>, </a:t>
            </a:r>
            <a:r>
              <a:rPr lang="en-US" sz="2800" b="1" dirty="0" err="1"/>
              <a:t>mendokumentasikan</a:t>
            </a:r>
            <a:r>
              <a:rPr lang="en-US" sz="2800" b="1" dirty="0"/>
              <a:t>,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memahami</a:t>
            </a:r>
            <a:r>
              <a:rPr lang="en-US" sz="2800" b="1" dirty="0"/>
              <a:t> </a:t>
            </a:r>
            <a:r>
              <a:rPr lang="en-US" sz="2800" b="1" dirty="0" err="1"/>
              <a:t>alur</a:t>
            </a:r>
            <a:r>
              <a:rPr lang="en-US" sz="2800" b="1" dirty="0"/>
              <a:t> </a:t>
            </a:r>
            <a:r>
              <a:rPr lang="en-US" sz="2800" b="1" dirty="0" err="1"/>
              <a:t>kerja</a:t>
            </a:r>
            <a:r>
              <a:rPr lang="en-US" sz="2800" b="1" dirty="0"/>
              <a:t> </a:t>
            </a:r>
            <a:r>
              <a:rPr lang="en-US" sz="2800" b="1" dirty="0" err="1"/>
              <a:t>serta</a:t>
            </a:r>
            <a:r>
              <a:rPr lang="en-US" sz="2800" b="1" dirty="0"/>
              <a:t> </a:t>
            </a:r>
            <a:r>
              <a:rPr lang="en-US" sz="2800" b="1" dirty="0" err="1"/>
              <a:t>aktivitas</a:t>
            </a:r>
            <a:r>
              <a:rPr lang="en-US" sz="2800" dirty="0"/>
              <a:t> yang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organisasi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mencapai</a:t>
            </a:r>
            <a:r>
              <a:rPr lang="en-US" sz="2800" dirty="0"/>
              <a:t> </a:t>
            </a:r>
            <a:r>
              <a:rPr lang="en-US" sz="2800" dirty="0" err="1"/>
              <a:t>tujuan</a:t>
            </a:r>
            <a:r>
              <a:rPr lang="en-US" sz="2800" dirty="0"/>
              <a:t> </a:t>
            </a:r>
            <a:r>
              <a:rPr lang="en-US" sz="2800" dirty="0" err="1"/>
              <a:t>tertentu</a:t>
            </a:r>
            <a:r>
              <a:rPr lang="en-US" sz="2800" dirty="0"/>
              <a:t>. Proses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mencakup</a:t>
            </a:r>
            <a:r>
              <a:rPr lang="en-US" sz="2800" dirty="0"/>
              <a:t> </a:t>
            </a:r>
            <a:r>
              <a:rPr lang="en-US" sz="2800" dirty="0" err="1"/>
              <a:t>pengumpulan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mendalam</a:t>
            </a:r>
            <a:r>
              <a:rPr lang="en-US" sz="2800" dirty="0"/>
              <a:t> </a:t>
            </a:r>
            <a:r>
              <a:rPr lang="en-US" sz="2800" dirty="0" err="1"/>
              <a:t>tentang</a:t>
            </a:r>
            <a:r>
              <a:rPr lang="en-US" sz="2800" dirty="0"/>
              <a:t> </a:t>
            </a:r>
            <a:r>
              <a:rPr lang="en-US" sz="2800" dirty="0" err="1"/>
              <a:t>bagaimana</a:t>
            </a:r>
            <a:r>
              <a:rPr lang="en-US" sz="2800" dirty="0"/>
              <a:t> </a:t>
            </a:r>
            <a:r>
              <a:rPr lang="en-US" sz="2800" dirty="0" err="1"/>
              <a:t>pekerjaan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, </a:t>
            </a:r>
            <a:r>
              <a:rPr lang="en-US" sz="2800" dirty="0" err="1"/>
              <a:t>siapa</a:t>
            </a:r>
            <a:r>
              <a:rPr lang="en-US" sz="2800" dirty="0"/>
              <a:t> yang </a:t>
            </a:r>
            <a:r>
              <a:rPr lang="en-US" sz="2800" dirty="0" err="1"/>
              <a:t>terlibat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sumber</a:t>
            </a:r>
            <a:r>
              <a:rPr lang="en-US" sz="2800" dirty="0"/>
              <a:t> </a:t>
            </a:r>
            <a:r>
              <a:rPr lang="en-US" sz="2800" dirty="0" err="1"/>
              <a:t>daya</a:t>
            </a:r>
            <a:r>
              <a:rPr lang="en-US" sz="2800" dirty="0"/>
              <a:t> </a:t>
            </a:r>
            <a:r>
              <a:rPr lang="en-US" sz="2800" dirty="0" err="1"/>
              <a:t>apa</a:t>
            </a:r>
            <a:r>
              <a:rPr lang="en-US" sz="2800" dirty="0"/>
              <a:t> yang </a:t>
            </a:r>
            <a:r>
              <a:rPr lang="en-US" sz="2800" dirty="0" err="1"/>
              <a:t>digunakan</a:t>
            </a:r>
            <a:r>
              <a:rPr lang="en-US" sz="2800" dirty="0"/>
              <a:t>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1;p24">
            <a:extLst>
              <a:ext uri="{FF2B5EF4-FFF2-40B4-BE49-F238E27FC236}">
                <a16:creationId xmlns:a16="http://schemas.microsoft.com/office/drawing/2014/main" xmlns="" id="{A14060AD-673A-16BA-12E4-30E112753026}"/>
              </a:ext>
            </a:extLst>
          </p:cNvPr>
          <p:cNvSpPr txBox="1"/>
          <p:nvPr/>
        </p:nvSpPr>
        <p:spPr>
          <a:xfrm>
            <a:off x="1390597" y="2678675"/>
            <a:ext cx="15816747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3200" dirty="0">
                <a:latin typeface="Sawarabi Mincho"/>
                <a:ea typeface="Sawarabi Mincho"/>
                <a:cs typeface="Sawarabi Mincho"/>
                <a:sym typeface="Sawarabi Mincho"/>
              </a:rPr>
              <a:t>Pengumpulan &amp; </a:t>
            </a:r>
            <a:r>
              <a:rPr lang="en-US" sz="3200" dirty="0" err="1">
                <a:latin typeface="Sawarabi Mincho"/>
                <a:ea typeface="Sawarabi Mincho"/>
                <a:cs typeface="Sawarabi Mincho"/>
                <a:sym typeface="Sawarabi Mincho"/>
              </a:rPr>
              <a:t>pengolahan</a:t>
            </a:r>
            <a:r>
              <a:rPr lang="en-US" sz="3200" dirty="0">
                <a:latin typeface="Sawarabi Mincho"/>
                <a:ea typeface="Sawarabi Mincho"/>
                <a:cs typeface="Sawarabi Mincho"/>
                <a:sym typeface="Sawarabi Mincho"/>
              </a:rPr>
              <a:t> data </a:t>
            </a:r>
            <a:r>
              <a:rPr lang="en-US" sz="3200" dirty="0" err="1" smtClean="0">
                <a:latin typeface="Sawarabi Mincho"/>
                <a:ea typeface="Sawarabi Mincho"/>
                <a:cs typeface="Sawarabi Mincho"/>
                <a:sym typeface="Sawarabi Mincho"/>
              </a:rPr>
              <a:t>jabatan</a:t>
            </a:r>
            <a:r>
              <a:rPr lang="en-US" sz="3200" dirty="0" smtClean="0">
                <a:latin typeface="Sawarabi Mincho"/>
                <a:ea typeface="Sawarabi Mincho"/>
                <a:cs typeface="Sawarabi Mincho"/>
                <a:sym typeface="Sawarabi Mincho"/>
              </a:rPr>
              <a:t>. </a:t>
            </a:r>
            <a:r>
              <a:rPr lang="en-US" sz="3200" dirty="0" err="1"/>
              <a:t>Melakukan</a:t>
            </a:r>
            <a:r>
              <a:rPr lang="en-US" sz="3200" dirty="0"/>
              <a:t> </a:t>
            </a:r>
            <a:r>
              <a:rPr lang="en-US" sz="3200" dirty="0" err="1"/>
              <a:t>analisis</a:t>
            </a:r>
            <a:r>
              <a:rPr lang="en-US" sz="3200" dirty="0"/>
              <a:t> </a:t>
            </a:r>
            <a:r>
              <a:rPr lang="en-US" sz="3200" dirty="0" err="1"/>
              <a:t>jabatan</a:t>
            </a:r>
            <a:r>
              <a:rPr lang="en-US" sz="3200" dirty="0"/>
              <a:t>, </a:t>
            </a:r>
            <a:r>
              <a:rPr lang="en-US" sz="3200" dirty="0" err="1"/>
              <a:t>pengumpulan</a:t>
            </a:r>
            <a:r>
              <a:rPr lang="en-US" sz="3200" dirty="0"/>
              <a:t> data </a:t>
            </a:r>
            <a:r>
              <a:rPr lang="en-US" sz="3200" dirty="0" err="1"/>
              <a:t>jabatan</a:t>
            </a:r>
            <a:r>
              <a:rPr lang="en-US" sz="3200" dirty="0"/>
              <a:t>, </a:t>
            </a:r>
            <a:r>
              <a:rPr lang="en-US" sz="3200" dirty="0" err="1"/>
              <a:t>pengolahan</a:t>
            </a:r>
            <a:r>
              <a:rPr lang="en-US" sz="3200" dirty="0"/>
              <a:t> data </a:t>
            </a:r>
            <a:r>
              <a:rPr lang="en-US" sz="3200" dirty="0" err="1"/>
              <a:t>jabatan</a:t>
            </a:r>
            <a:r>
              <a:rPr lang="en-US" sz="3200" dirty="0"/>
              <a:t>.</a:t>
            </a:r>
            <a:endParaRPr lang="en-US" sz="3200" dirty="0"/>
          </a:p>
        </p:txBody>
      </p:sp>
      <p:sp>
        <p:nvSpPr>
          <p:cNvPr id="5" name="Google Shape;240;p24">
            <a:extLst>
              <a:ext uri="{FF2B5EF4-FFF2-40B4-BE49-F238E27FC236}">
                <a16:creationId xmlns:a16="http://schemas.microsoft.com/office/drawing/2014/main" xmlns="" id="{32C58166-ED87-4714-1EED-6852DD7D8024}"/>
              </a:ext>
            </a:extLst>
          </p:cNvPr>
          <p:cNvSpPr txBox="1"/>
          <p:nvPr/>
        </p:nvSpPr>
        <p:spPr>
          <a:xfrm>
            <a:off x="871456" y="1881420"/>
            <a:ext cx="1119223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3. </a:t>
            </a:r>
            <a:r>
              <a:rPr lang="en-US" sz="3600" b="1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Analisis</a:t>
            </a:r>
            <a:r>
              <a:rPr lang="en-US" sz="3600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Jabatan</a:t>
            </a:r>
          </a:p>
        </p:txBody>
      </p:sp>
      <p:sp>
        <p:nvSpPr>
          <p:cNvPr id="6" name="Google Shape;240;p24">
            <a:extLst>
              <a:ext uri="{FF2B5EF4-FFF2-40B4-BE49-F238E27FC236}">
                <a16:creationId xmlns:a16="http://schemas.microsoft.com/office/drawing/2014/main" xmlns="" id="{59DE3DFF-AC54-9F8C-DE57-CA3112B9C954}"/>
              </a:ext>
            </a:extLst>
          </p:cNvPr>
          <p:cNvSpPr txBox="1"/>
          <p:nvPr/>
        </p:nvSpPr>
        <p:spPr>
          <a:xfrm>
            <a:off x="767547" y="4372553"/>
            <a:ext cx="1119223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4. </a:t>
            </a:r>
            <a:r>
              <a:rPr lang="en-US" sz="3600" b="1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Verifikasi</a:t>
            </a:r>
            <a:r>
              <a:rPr lang="en-US" sz="3600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&amp;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Validasi</a:t>
            </a:r>
            <a:endParaRPr lang="en-US" sz="3600" b="1" i="0" u="none" strike="noStrike" cap="none" dirty="0">
              <a:solidFill>
                <a:srgbClr val="000000"/>
              </a:solidFill>
              <a:latin typeface="Sawarabi Mincho"/>
              <a:ea typeface="Sawarabi Mincho"/>
              <a:cs typeface="Sawarabi Mincho"/>
              <a:sym typeface="Sawarabi Mincho"/>
            </a:endParaRPr>
          </a:p>
        </p:txBody>
      </p:sp>
      <p:sp>
        <p:nvSpPr>
          <p:cNvPr id="7" name="Google Shape;241;p24">
            <a:extLst>
              <a:ext uri="{FF2B5EF4-FFF2-40B4-BE49-F238E27FC236}">
                <a16:creationId xmlns:a16="http://schemas.microsoft.com/office/drawing/2014/main" xmlns="" id="{0EF548A0-3151-BF1E-CD27-AF892CA998D9}"/>
              </a:ext>
            </a:extLst>
          </p:cNvPr>
          <p:cNvSpPr txBox="1"/>
          <p:nvPr/>
        </p:nvSpPr>
        <p:spPr>
          <a:xfrm>
            <a:off x="1307471" y="5143182"/>
            <a:ext cx="16564893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fi-FI" sz="3200" dirty="0">
                <a:latin typeface="Sawarabi Mincho"/>
                <a:ea typeface="Sawarabi Mincho"/>
                <a:cs typeface="Sawarabi Mincho"/>
                <a:sym typeface="Sawarabi Mincho"/>
              </a:rPr>
              <a:t>Uraian jabatan, spesifikasi jabatan, peta </a:t>
            </a:r>
            <a:r>
              <a:rPr lang="fi-FI" sz="3200" dirty="0" smtClean="0">
                <a:latin typeface="Sawarabi Mincho"/>
                <a:ea typeface="Sawarabi Mincho"/>
                <a:cs typeface="Sawarabi Mincho"/>
                <a:sym typeface="Sawarabi Mincho"/>
              </a:rPr>
              <a:t>jabatan. </a:t>
            </a:r>
            <a:r>
              <a:rPr lang="en-US" sz="3200" dirty="0" err="1"/>
              <a:t>Verifikasi</a:t>
            </a:r>
            <a:r>
              <a:rPr lang="en-US" sz="3200" dirty="0"/>
              <a:t> </a:t>
            </a:r>
            <a:r>
              <a:rPr lang="en-US" sz="3200" dirty="0" err="1"/>
              <a:t>jabatan</a:t>
            </a:r>
            <a:r>
              <a:rPr lang="en-US" sz="3200" dirty="0"/>
              <a:t> yang </a:t>
            </a:r>
            <a:r>
              <a:rPr lang="en-US" sz="3200" dirty="0" err="1"/>
              <a:t>terdiri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uraian</a:t>
            </a:r>
            <a:r>
              <a:rPr lang="en-US" sz="3200" dirty="0"/>
              <a:t> </a:t>
            </a:r>
            <a:r>
              <a:rPr lang="en-US" sz="3200" dirty="0" err="1"/>
              <a:t>jabatan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spesifikasi</a:t>
            </a:r>
            <a:r>
              <a:rPr lang="en-US" sz="3200" dirty="0"/>
              <a:t> </a:t>
            </a:r>
            <a:r>
              <a:rPr lang="en-US" sz="3200" dirty="0" err="1"/>
              <a:t>jabatan</a:t>
            </a:r>
            <a:r>
              <a:rPr lang="en-US" sz="3200" dirty="0"/>
              <a:t>, </a:t>
            </a:r>
            <a:r>
              <a:rPr lang="en-US" sz="3200" dirty="0" err="1"/>
              <a:t>validasi</a:t>
            </a:r>
            <a:r>
              <a:rPr lang="en-US" sz="3200" dirty="0"/>
              <a:t> </a:t>
            </a:r>
            <a:r>
              <a:rPr lang="en-US" sz="3200" dirty="0" err="1"/>
              <a:t>kebutuhan</a:t>
            </a:r>
            <a:r>
              <a:rPr lang="en-US" sz="3200" dirty="0"/>
              <a:t>, </a:t>
            </a:r>
            <a:r>
              <a:rPr lang="en-US" sz="3200" dirty="0" err="1"/>
              <a:t>serta</a:t>
            </a:r>
            <a:r>
              <a:rPr lang="en-US" sz="3200" dirty="0"/>
              <a:t> </a:t>
            </a:r>
            <a:r>
              <a:rPr lang="en-US" sz="3200" dirty="0" err="1"/>
              <a:t>penyusunan</a:t>
            </a:r>
            <a:r>
              <a:rPr lang="en-US" sz="3200" dirty="0"/>
              <a:t> </a:t>
            </a:r>
            <a:r>
              <a:rPr lang="en-US" sz="3200" dirty="0" err="1"/>
              <a:t>peta</a:t>
            </a:r>
            <a:r>
              <a:rPr lang="en-US" sz="3200" dirty="0"/>
              <a:t> </a:t>
            </a:r>
            <a:r>
              <a:rPr lang="en-US" sz="3200" dirty="0" err="1"/>
              <a:t>jabatan</a:t>
            </a:r>
            <a:endParaRPr lang="en-US" sz="3200" dirty="0"/>
          </a:p>
        </p:txBody>
      </p:sp>
      <p:sp>
        <p:nvSpPr>
          <p:cNvPr id="8" name="Google Shape;240;p24">
            <a:extLst>
              <a:ext uri="{FF2B5EF4-FFF2-40B4-BE49-F238E27FC236}">
                <a16:creationId xmlns:a16="http://schemas.microsoft.com/office/drawing/2014/main" xmlns="" id="{63670DEE-9EB1-7322-F5DB-CE248B686D46}"/>
              </a:ext>
            </a:extLst>
          </p:cNvPr>
          <p:cNvSpPr txBox="1"/>
          <p:nvPr/>
        </p:nvSpPr>
        <p:spPr>
          <a:xfrm>
            <a:off x="688850" y="6604245"/>
            <a:ext cx="1119223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5. </a:t>
            </a:r>
            <a:r>
              <a:rPr lang="en-US" sz="3600" b="1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Penyampaian</a:t>
            </a:r>
            <a:r>
              <a:rPr lang="en-US" sz="3600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Hasil</a:t>
            </a:r>
          </a:p>
        </p:txBody>
      </p:sp>
      <p:sp>
        <p:nvSpPr>
          <p:cNvPr id="9" name="Google Shape;241;p24">
            <a:extLst>
              <a:ext uri="{FF2B5EF4-FFF2-40B4-BE49-F238E27FC236}">
                <a16:creationId xmlns:a16="http://schemas.microsoft.com/office/drawing/2014/main" xmlns="" id="{6E54988E-AE0E-0784-C8C0-2F1EC9E3C6FF}"/>
              </a:ext>
            </a:extLst>
          </p:cNvPr>
          <p:cNvSpPr txBox="1"/>
          <p:nvPr/>
        </p:nvSpPr>
        <p:spPr>
          <a:xfrm>
            <a:off x="1223930" y="7400942"/>
            <a:ext cx="16814688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fi-FI" sz="3200" dirty="0">
                <a:latin typeface="Sawarabi Mincho"/>
                <a:ea typeface="Sawarabi Mincho"/>
                <a:cs typeface="Sawarabi Mincho"/>
                <a:sym typeface="Sawarabi Mincho"/>
              </a:rPr>
              <a:t>Melalui aplikasi e-formasi ke </a:t>
            </a:r>
            <a:r>
              <a:rPr lang="fi-FI" sz="3200" dirty="0" smtClean="0">
                <a:latin typeface="Sawarabi Mincho"/>
                <a:ea typeface="Sawarabi Mincho"/>
                <a:cs typeface="Sawarabi Mincho"/>
                <a:sym typeface="Sawarabi Mincho"/>
              </a:rPr>
              <a:t>KemenPANRB/BKN. </a:t>
            </a:r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penyusunan</a:t>
            </a:r>
            <a:r>
              <a:rPr lang="en-US" sz="3200" dirty="0"/>
              <a:t> </a:t>
            </a:r>
            <a:r>
              <a:rPr lang="en-US" sz="3200" dirty="0" err="1"/>
              <a:t>Anjab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ABK </a:t>
            </a:r>
            <a:r>
              <a:rPr lang="en-US" sz="3200" dirty="0" err="1"/>
              <a:t>disampaikan</a:t>
            </a:r>
            <a:r>
              <a:rPr lang="en-US" sz="3200" dirty="0"/>
              <a:t> </a:t>
            </a:r>
            <a:r>
              <a:rPr lang="en-US" sz="3200" dirty="0" err="1"/>
              <a:t>kepada</a:t>
            </a:r>
            <a:r>
              <a:rPr lang="en-US" sz="3200" dirty="0"/>
              <a:t> </a:t>
            </a:r>
            <a:r>
              <a:rPr lang="en-US" sz="3200" dirty="0" err="1"/>
              <a:t>Kementerian</a:t>
            </a:r>
            <a:r>
              <a:rPr lang="en-US" sz="3200" dirty="0"/>
              <a:t> PANRB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Badan</a:t>
            </a:r>
            <a:r>
              <a:rPr lang="en-US" sz="3200" dirty="0"/>
              <a:t> </a:t>
            </a:r>
            <a:r>
              <a:rPr lang="en-US" sz="3200" dirty="0" err="1"/>
              <a:t>Kepegawaian</a:t>
            </a:r>
            <a:r>
              <a:rPr lang="en-US" sz="3200" dirty="0"/>
              <a:t> Negara (BKN) </a:t>
            </a:r>
            <a:r>
              <a:rPr lang="en-US" sz="3200" dirty="0" err="1"/>
              <a:t>melalui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e-</a:t>
            </a:r>
            <a:r>
              <a:rPr lang="en-US" sz="3200" dirty="0" err="1"/>
              <a:t>formasi</a:t>
            </a:r>
            <a:r>
              <a:rPr lang="en-US" sz="3200" dirty="0"/>
              <a:t>. </a:t>
            </a:r>
            <a:r>
              <a:rPr lang="en-US" sz="3200" dirty="0" err="1"/>
              <a:t>Pemerintah</a:t>
            </a:r>
            <a:r>
              <a:rPr lang="en-US" sz="3200" dirty="0"/>
              <a:t> </a:t>
            </a:r>
            <a:r>
              <a:rPr lang="en-US" sz="3200" dirty="0" err="1"/>
              <a:t>daerah</a:t>
            </a:r>
            <a:r>
              <a:rPr lang="en-US" sz="3200" dirty="0"/>
              <a:t> </a:t>
            </a:r>
            <a:r>
              <a:rPr lang="en-US" sz="3200" dirty="0" err="1"/>
              <a:t>juga</a:t>
            </a:r>
            <a:r>
              <a:rPr lang="en-US" sz="3200" dirty="0"/>
              <a:t> </a:t>
            </a:r>
            <a:r>
              <a:rPr lang="en-US" sz="3200" dirty="0" err="1"/>
              <a:t>menyampaikan</a:t>
            </a:r>
            <a:r>
              <a:rPr lang="en-US" sz="3200" dirty="0"/>
              <a:t> </a:t>
            </a:r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analisis</a:t>
            </a:r>
            <a:r>
              <a:rPr lang="en-US" sz="3200" dirty="0"/>
              <a:t> </a:t>
            </a:r>
            <a:r>
              <a:rPr lang="en-US" sz="3200" dirty="0" err="1"/>
              <a:t>jabatan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analisis</a:t>
            </a:r>
            <a:r>
              <a:rPr lang="en-US" sz="3200" dirty="0"/>
              <a:t> </a:t>
            </a:r>
            <a:r>
              <a:rPr lang="en-US" sz="3200" dirty="0" err="1"/>
              <a:t>beban</a:t>
            </a:r>
            <a:r>
              <a:rPr lang="en-US" sz="3200" dirty="0"/>
              <a:t> </a:t>
            </a:r>
            <a:r>
              <a:rPr lang="en-US" sz="3200" dirty="0" err="1"/>
              <a:t>kerja</a:t>
            </a:r>
            <a:r>
              <a:rPr lang="en-US" sz="3200" dirty="0"/>
              <a:t> </a:t>
            </a:r>
            <a:r>
              <a:rPr lang="en-US" sz="3200" dirty="0" err="1"/>
              <a:t>kepada</a:t>
            </a:r>
            <a:r>
              <a:rPr lang="en-US" sz="3200" dirty="0"/>
              <a:t> </a:t>
            </a:r>
            <a:r>
              <a:rPr lang="en-US" sz="3200" dirty="0" err="1"/>
              <a:t>Kementerian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Negeri</a:t>
            </a:r>
            <a:r>
              <a:rPr lang="en-US" sz="3200" dirty="0"/>
              <a:t>.</a:t>
            </a:r>
            <a:endParaRPr lang="en-US" sz="3200" dirty="0"/>
          </a:p>
        </p:txBody>
      </p:sp>
      <p:sp>
        <p:nvSpPr>
          <p:cNvPr id="10" name="Google Shape;240;p24">
            <a:extLst>
              <a:ext uri="{FF2B5EF4-FFF2-40B4-BE49-F238E27FC236}">
                <a16:creationId xmlns:a16="http://schemas.microsoft.com/office/drawing/2014/main" xmlns="" id="{B30FAB46-758F-C9A0-38F0-8B08FF5F2735}"/>
              </a:ext>
            </a:extLst>
          </p:cNvPr>
          <p:cNvSpPr txBox="1"/>
          <p:nvPr/>
        </p:nvSpPr>
        <p:spPr>
          <a:xfrm>
            <a:off x="913020" y="244924"/>
            <a:ext cx="1119223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2. </a:t>
            </a:r>
            <a:r>
              <a:rPr lang="en-US" sz="3600" b="1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Pembentukan</a:t>
            </a:r>
            <a:r>
              <a:rPr lang="en-US" sz="3600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Tim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Pelaksana</a:t>
            </a:r>
            <a:endParaRPr lang="en-US" sz="3600" b="1" i="0" u="none" strike="noStrike" cap="none" dirty="0">
              <a:solidFill>
                <a:srgbClr val="000000"/>
              </a:solidFill>
              <a:latin typeface="Sawarabi Mincho"/>
              <a:ea typeface="Sawarabi Mincho"/>
              <a:cs typeface="Sawarabi Mincho"/>
              <a:sym typeface="Sawarabi Mincho"/>
            </a:endParaRPr>
          </a:p>
        </p:txBody>
      </p:sp>
      <p:sp>
        <p:nvSpPr>
          <p:cNvPr id="11" name="Google Shape;241;p24">
            <a:extLst>
              <a:ext uri="{FF2B5EF4-FFF2-40B4-BE49-F238E27FC236}">
                <a16:creationId xmlns:a16="http://schemas.microsoft.com/office/drawing/2014/main" xmlns="" id="{A14060AD-673A-16BA-12E4-30E112753026}"/>
              </a:ext>
            </a:extLst>
          </p:cNvPr>
          <p:cNvSpPr txBox="1"/>
          <p:nvPr/>
        </p:nvSpPr>
        <p:spPr>
          <a:xfrm>
            <a:off x="1473726" y="1002250"/>
            <a:ext cx="111921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3200" dirty="0" err="1"/>
              <a:t>Pembentukan</a:t>
            </a:r>
            <a:r>
              <a:rPr lang="en-US" sz="3200" dirty="0"/>
              <a:t> </a:t>
            </a:r>
            <a:r>
              <a:rPr lang="en-US" sz="3200" dirty="0" err="1"/>
              <a:t>tim</a:t>
            </a:r>
            <a:r>
              <a:rPr lang="en-US" sz="3200" dirty="0"/>
              <a:t> </a:t>
            </a:r>
            <a:r>
              <a:rPr lang="en-US" sz="3200" dirty="0" err="1"/>
              <a:t>pelaksana</a:t>
            </a:r>
            <a:r>
              <a:rPr lang="en-US" sz="3200" dirty="0"/>
              <a:t> </a:t>
            </a:r>
            <a:r>
              <a:rPr lang="en-US" sz="3200" dirty="0" err="1"/>
              <a:t>penyusun</a:t>
            </a:r>
            <a:r>
              <a:rPr lang="en-US" sz="3200" dirty="0"/>
              <a:t> </a:t>
            </a:r>
            <a:r>
              <a:rPr lang="en-US" sz="3200" dirty="0" err="1"/>
              <a:t>Anjab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ABK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398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8C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xmlns="" id="{2575671B-4611-CFBE-4D7A-5F5A2D8C9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9;p29">
            <a:extLst>
              <a:ext uri="{FF2B5EF4-FFF2-40B4-BE49-F238E27FC236}">
                <a16:creationId xmlns:a16="http://schemas.microsoft.com/office/drawing/2014/main" xmlns="" id="{5D628731-3B63-31DB-90C4-DDA1CFA1D6F1}"/>
              </a:ext>
            </a:extLst>
          </p:cNvPr>
          <p:cNvSpPr/>
          <p:nvPr/>
        </p:nvSpPr>
        <p:spPr>
          <a:xfrm>
            <a:off x="12186404" y="204992"/>
            <a:ext cx="1472092" cy="1664138"/>
          </a:xfrm>
          <a:custGeom>
            <a:avLst/>
            <a:gdLst/>
            <a:ahLst/>
            <a:cxnLst/>
            <a:rect l="l" t="t" r="r" b="b"/>
            <a:pathLst>
              <a:path w="1001071" h="1137581" extrusionOk="0">
                <a:moveTo>
                  <a:pt x="0" y="0"/>
                </a:moveTo>
                <a:lnTo>
                  <a:pt x="1001071" y="0"/>
                </a:lnTo>
                <a:lnTo>
                  <a:pt x="1001071" y="1137581"/>
                </a:lnTo>
                <a:lnTo>
                  <a:pt x="0" y="1137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9" name="Google Shape;209;p22">
            <a:extLst>
              <a:ext uri="{FF2B5EF4-FFF2-40B4-BE49-F238E27FC236}">
                <a16:creationId xmlns:a16="http://schemas.microsoft.com/office/drawing/2014/main" xmlns="" id="{1B482224-653B-B0CD-B5A0-962A466C8BB5}"/>
              </a:ext>
            </a:extLst>
          </p:cNvPr>
          <p:cNvSpPr txBox="1"/>
          <p:nvPr/>
        </p:nvSpPr>
        <p:spPr>
          <a:xfrm>
            <a:off x="8114475" y="1869130"/>
            <a:ext cx="9615950" cy="48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KRITERIA &amp; WAKTU PENYUSUNAN</a:t>
            </a:r>
            <a:endParaRPr dirty="0"/>
          </a:p>
        </p:txBody>
      </p:sp>
      <p:sp>
        <p:nvSpPr>
          <p:cNvPr id="6" name="Google Shape;374;p29">
            <a:extLst>
              <a:ext uri="{FF2B5EF4-FFF2-40B4-BE49-F238E27FC236}">
                <a16:creationId xmlns:a16="http://schemas.microsoft.com/office/drawing/2014/main" xmlns="" id="{0A7F0572-E65F-FC97-8831-3AEC6E8D66C4}"/>
              </a:ext>
            </a:extLst>
          </p:cNvPr>
          <p:cNvSpPr/>
          <p:nvPr/>
        </p:nvSpPr>
        <p:spPr>
          <a:xfrm>
            <a:off x="-848803" y="1317668"/>
            <a:ext cx="9350477" cy="6371303"/>
          </a:xfrm>
          <a:custGeom>
            <a:avLst/>
            <a:gdLst/>
            <a:ahLst/>
            <a:cxnLst/>
            <a:rect l="l" t="t" r="r" b="b"/>
            <a:pathLst>
              <a:path w="2133903" h="1342077" extrusionOk="0">
                <a:moveTo>
                  <a:pt x="0" y="0"/>
                </a:moveTo>
                <a:lnTo>
                  <a:pt x="2133903" y="0"/>
                </a:lnTo>
                <a:lnTo>
                  <a:pt x="2133903" y="1342078"/>
                </a:lnTo>
                <a:lnTo>
                  <a:pt x="0" y="1342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33;p28">
            <a:extLst>
              <a:ext uri="{FF2B5EF4-FFF2-40B4-BE49-F238E27FC236}">
                <a16:creationId xmlns:a16="http://schemas.microsoft.com/office/drawing/2014/main" xmlns="" id="{EECD0AF2-1C6F-59CB-1A73-1EA322A7A9BD}"/>
              </a:ext>
            </a:extLst>
          </p:cNvPr>
          <p:cNvSpPr/>
          <p:nvPr/>
        </p:nvSpPr>
        <p:spPr>
          <a:xfrm>
            <a:off x="832513" y="484726"/>
            <a:ext cx="6563031" cy="6813414"/>
          </a:xfrm>
          <a:custGeom>
            <a:avLst/>
            <a:gdLst/>
            <a:ahLst/>
            <a:cxnLst/>
            <a:rect l="l" t="t" r="r" b="b"/>
            <a:pathLst>
              <a:path w="2227071" h="1850493" extrusionOk="0">
                <a:moveTo>
                  <a:pt x="0" y="0"/>
                </a:moveTo>
                <a:lnTo>
                  <a:pt x="2227070" y="0"/>
                </a:lnTo>
                <a:lnTo>
                  <a:pt x="2227070" y="1850493"/>
                </a:lnTo>
                <a:lnTo>
                  <a:pt x="0" y="1850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12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6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7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20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21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  <p:extLst>
      <p:ext uri="{BB962C8B-B14F-4D97-AF65-F5344CB8AC3E}">
        <p14:creationId xmlns:p14="http://schemas.microsoft.com/office/powerpoint/2010/main" val="153098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8DA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972185" y="1109791"/>
            <a:ext cx="7426774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Kriteria</a:t>
            </a:r>
            <a:r>
              <a:rPr lang="en-US" sz="6999" b="1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6999" b="1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Jabatan</a:t>
            </a:r>
            <a:r>
              <a:rPr lang="en-US" sz="6999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:</a:t>
            </a:r>
            <a:endParaRPr b="1" dirty="0"/>
          </a:p>
        </p:txBody>
      </p:sp>
      <p:sp>
        <p:nvSpPr>
          <p:cNvPr id="2" name="Google Shape;281;p27">
            <a:extLst>
              <a:ext uri="{FF2B5EF4-FFF2-40B4-BE49-F238E27FC236}">
                <a16:creationId xmlns:a16="http://schemas.microsoft.com/office/drawing/2014/main" xmlns="" id="{C5661D6D-08DE-D0DB-8E6A-9A34B52721A1}"/>
              </a:ext>
            </a:extLst>
          </p:cNvPr>
          <p:cNvSpPr txBox="1"/>
          <p:nvPr/>
        </p:nvSpPr>
        <p:spPr>
          <a:xfrm>
            <a:off x="861325" y="2426365"/>
            <a:ext cx="9300984" cy="458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3600" dirty="0" err="1" smtClean="0"/>
              <a:t>Sebuah</a:t>
            </a:r>
            <a:r>
              <a:rPr lang="en-US" sz="3600" dirty="0" smtClean="0"/>
              <a:t> </a:t>
            </a:r>
            <a:r>
              <a:rPr lang="en-US" sz="3600" dirty="0" err="1"/>
              <a:t>jabatan</a:t>
            </a:r>
            <a:r>
              <a:rPr lang="en-US" sz="3600" dirty="0"/>
              <a:t> </a:t>
            </a:r>
            <a:r>
              <a:rPr lang="en-US" sz="3600" dirty="0" err="1"/>
              <a:t>harus</a:t>
            </a:r>
            <a:r>
              <a:rPr lang="en-US" sz="3600" dirty="0"/>
              <a:t> </a:t>
            </a:r>
            <a:r>
              <a:rPr lang="en-US" sz="3600" dirty="0" err="1"/>
              <a:t>memiliki</a:t>
            </a:r>
            <a:r>
              <a:rPr lang="en-US" sz="3600" dirty="0"/>
              <a:t> </a:t>
            </a:r>
            <a:r>
              <a:rPr lang="en-US" sz="3600" dirty="0" err="1"/>
              <a:t>antara</a:t>
            </a:r>
            <a:r>
              <a:rPr lang="en-US" sz="3600" dirty="0"/>
              <a:t> 5 </a:t>
            </a:r>
            <a:r>
              <a:rPr lang="en-US" sz="3600" dirty="0" err="1"/>
              <a:t>hingga</a:t>
            </a:r>
            <a:r>
              <a:rPr lang="en-US" sz="3600" dirty="0"/>
              <a:t> 12 </a:t>
            </a:r>
            <a:r>
              <a:rPr lang="en-US" sz="3600" dirty="0" err="1"/>
              <a:t>uraian</a:t>
            </a:r>
            <a:r>
              <a:rPr lang="en-US" sz="3600" dirty="0"/>
              <a:t> </a:t>
            </a:r>
            <a:r>
              <a:rPr lang="en-US" sz="3600" dirty="0" err="1"/>
              <a:t>tugas</a:t>
            </a:r>
            <a:r>
              <a:rPr lang="en-US" sz="3600" dirty="0" smtClean="0"/>
              <a:t>. </a:t>
            </a:r>
            <a:r>
              <a:rPr lang="en-US" sz="3600" dirty="0" err="1"/>
              <a:t>Tugas</a:t>
            </a:r>
            <a:r>
              <a:rPr lang="en-US" sz="3600" dirty="0"/>
              <a:t> </a:t>
            </a:r>
            <a:r>
              <a:rPr lang="en-US" sz="3600" dirty="0" err="1"/>
              <a:t>berbeda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aktivitas</a:t>
            </a:r>
            <a:r>
              <a:rPr lang="en-US" sz="3600" dirty="0"/>
              <a:t>.</a:t>
            </a:r>
            <a:endParaRPr lang="en-US" sz="3500" b="0" i="0" u="none" strike="noStrike" cap="none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Tugas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saling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berkesinambungan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dan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sesuai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kompetensi</a:t>
            </a:r>
            <a:endParaRPr lang="en-US" sz="3500" b="0" i="0" u="none" strike="noStrike" cap="none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Beban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kerja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≥ 1.250 jam/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tahun</a:t>
            </a:r>
            <a:endParaRPr dirty="0"/>
          </a:p>
        </p:txBody>
      </p:sp>
      <p:sp>
        <p:nvSpPr>
          <p:cNvPr id="3" name="Google Shape;250;p25">
            <a:extLst>
              <a:ext uri="{FF2B5EF4-FFF2-40B4-BE49-F238E27FC236}">
                <a16:creationId xmlns:a16="http://schemas.microsoft.com/office/drawing/2014/main" xmlns="" id="{EC8EC167-98BE-9ADC-27DD-DE71CFB06E74}"/>
              </a:ext>
            </a:extLst>
          </p:cNvPr>
          <p:cNvSpPr txBox="1"/>
          <p:nvPr/>
        </p:nvSpPr>
        <p:spPr>
          <a:xfrm>
            <a:off x="10734155" y="3399143"/>
            <a:ext cx="7122504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Frekuensi</a:t>
            </a:r>
            <a:r>
              <a:rPr lang="en-US" sz="6999" b="1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:</a:t>
            </a:r>
            <a:endParaRPr b="1" dirty="0"/>
          </a:p>
        </p:txBody>
      </p:sp>
      <p:sp>
        <p:nvSpPr>
          <p:cNvPr id="4" name="Google Shape;281;p27">
            <a:extLst>
              <a:ext uri="{FF2B5EF4-FFF2-40B4-BE49-F238E27FC236}">
                <a16:creationId xmlns:a16="http://schemas.microsoft.com/office/drawing/2014/main" xmlns="" id="{475B8950-9765-85E7-A089-6986333A18D4}"/>
              </a:ext>
            </a:extLst>
          </p:cNvPr>
          <p:cNvSpPr txBox="1"/>
          <p:nvPr/>
        </p:nvSpPr>
        <p:spPr>
          <a:xfrm>
            <a:off x="10775719" y="4691677"/>
            <a:ext cx="7537634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5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Anjab</a:t>
            </a:r>
            <a:r>
              <a:rPr lang="en-US" sz="35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: 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minimal 5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tahun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sekali</a:t>
            </a:r>
            <a:endParaRPr lang="en-US" sz="3500" b="0" i="0" u="none" strike="noStrike" cap="none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5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ABK :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dilakukan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setiap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tahun</a:t>
            </a:r>
            <a:endParaRPr dirty="0"/>
          </a:p>
        </p:txBody>
      </p:sp>
      <p:cxnSp>
        <p:nvCxnSpPr>
          <p:cNvPr id="6" name="Konektor Lurus 5">
            <a:extLst>
              <a:ext uri="{FF2B5EF4-FFF2-40B4-BE49-F238E27FC236}">
                <a16:creationId xmlns:a16="http://schemas.microsoft.com/office/drawing/2014/main" xmlns="" id="{2FBD0FF3-5449-65AF-079C-29A3B6016F01}"/>
              </a:ext>
            </a:extLst>
          </p:cNvPr>
          <p:cNvCxnSpPr>
            <a:cxnSpLocks/>
          </p:cNvCxnSpPr>
          <p:nvPr/>
        </p:nvCxnSpPr>
        <p:spPr>
          <a:xfrm>
            <a:off x="10459289" y="0"/>
            <a:ext cx="13402" cy="6100549"/>
          </a:xfrm>
          <a:prstGeom prst="line">
            <a:avLst/>
          </a:prstGeom>
          <a:ln w="76200">
            <a:solidFill>
              <a:srgbClr val="FEE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11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5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6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9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20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8DA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xmlns="" id="{B23EEB55-A33A-B7CA-86E9-B6E99125B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0;p29">
            <a:extLst>
              <a:ext uri="{FF2B5EF4-FFF2-40B4-BE49-F238E27FC236}">
                <a16:creationId xmlns:a16="http://schemas.microsoft.com/office/drawing/2014/main" xmlns="" id="{F2BB71C1-3A5F-4568-94E9-83DE0CB64DFE}"/>
              </a:ext>
            </a:extLst>
          </p:cNvPr>
          <p:cNvSpPr/>
          <p:nvPr/>
        </p:nvSpPr>
        <p:spPr>
          <a:xfrm>
            <a:off x="3835955" y="1720588"/>
            <a:ext cx="1472092" cy="1664137"/>
          </a:xfrm>
          <a:custGeom>
            <a:avLst/>
            <a:gdLst/>
            <a:ahLst/>
            <a:cxnLst/>
            <a:rect l="l" t="t" r="r" b="b"/>
            <a:pathLst>
              <a:path w="1025891" h="1137581" extrusionOk="0">
                <a:moveTo>
                  <a:pt x="0" y="0"/>
                </a:moveTo>
                <a:lnTo>
                  <a:pt x="1025891" y="0"/>
                </a:lnTo>
                <a:lnTo>
                  <a:pt x="1025891" y="1137581"/>
                </a:lnTo>
                <a:lnTo>
                  <a:pt x="0" y="1137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9" name="Google Shape;209;p22">
            <a:extLst>
              <a:ext uri="{FF2B5EF4-FFF2-40B4-BE49-F238E27FC236}">
                <a16:creationId xmlns:a16="http://schemas.microsoft.com/office/drawing/2014/main" xmlns="" id="{EDA90309-49B5-2362-DB99-14DA3B66B2D5}"/>
              </a:ext>
            </a:extLst>
          </p:cNvPr>
          <p:cNvSpPr txBox="1"/>
          <p:nvPr/>
        </p:nvSpPr>
        <p:spPr>
          <a:xfrm>
            <a:off x="-235974" y="3384726"/>
            <a:ext cx="9615950" cy="48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IMPLIKASI &amp; MANFAAT PRAKTIS</a:t>
            </a:r>
            <a:endParaRPr dirty="0"/>
          </a:p>
        </p:txBody>
      </p:sp>
      <p:sp>
        <p:nvSpPr>
          <p:cNvPr id="3" name="Google Shape;377;p29">
            <a:extLst>
              <a:ext uri="{FF2B5EF4-FFF2-40B4-BE49-F238E27FC236}">
                <a16:creationId xmlns:a16="http://schemas.microsoft.com/office/drawing/2014/main" xmlns="" id="{D962EB84-EC5E-6097-D1F7-15D3767AC896}"/>
              </a:ext>
            </a:extLst>
          </p:cNvPr>
          <p:cNvSpPr/>
          <p:nvPr/>
        </p:nvSpPr>
        <p:spPr>
          <a:xfrm>
            <a:off x="10722077" y="5143500"/>
            <a:ext cx="6312310" cy="3561765"/>
          </a:xfrm>
          <a:custGeom>
            <a:avLst/>
            <a:gdLst/>
            <a:ahLst/>
            <a:cxnLst/>
            <a:rect l="l" t="t" r="r" b="b"/>
            <a:pathLst>
              <a:path w="1236536" h="1236536" extrusionOk="0">
                <a:moveTo>
                  <a:pt x="0" y="0"/>
                </a:moveTo>
                <a:lnTo>
                  <a:pt x="1236535" y="0"/>
                </a:lnTo>
                <a:lnTo>
                  <a:pt x="1236535" y="1236536"/>
                </a:lnTo>
                <a:lnTo>
                  <a:pt x="0" y="1236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337;p28">
            <a:extLst>
              <a:ext uri="{FF2B5EF4-FFF2-40B4-BE49-F238E27FC236}">
                <a16:creationId xmlns:a16="http://schemas.microsoft.com/office/drawing/2014/main" xmlns="" id="{2547421D-2790-1086-1BD1-60173EEE0696}"/>
              </a:ext>
            </a:extLst>
          </p:cNvPr>
          <p:cNvSpPr/>
          <p:nvPr/>
        </p:nvSpPr>
        <p:spPr>
          <a:xfrm>
            <a:off x="10722077" y="1720588"/>
            <a:ext cx="6518787" cy="5912533"/>
          </a:xfrm>
          <a:custGeom>
            <a:avLst/>
            <a:gdLst/>
            <a:ahLst/>
            <a:cxnLst/>
            <a:rect l="l" t="t" r="r" b="b"/>
            <a:pathLst>
              <a:path w="1694890" h="1676400" extrusionOk="0">
                <a:moveTo>
                  <a:pt x="0" y="0"/>
                </a:moveTo>
                <a:lnTo>
                  <a:pt x="1694889" y="0"/>
                </a:lnTo>
                <a:lnTo>
                  <a:pt x="1694889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9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3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4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7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8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  <p:extLst>
      <p:ext uri="{BB962C8B-B14F-4D97-AF65-F5344CB8AC3E}">
        <p14:creationId xmlns:p14="http://schemas.microsoft.com/office/powerpoint/2010/main" val="106513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CC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/>
          <p:nvPr/>
        </p:nvSpPr>
        <p:spPr>
          <a:xfrm>
            <a:off x="3259560" y="4699932"/>
            <a:ext cx="11258749" cy="3301686"/>
          </a:xfrm>
          <a:custGeom>
            <a:avLst/>
            <a:gdLst/>
            <a:ahLst/>
            <a:cxnLst/>
            <a:rect l="l" t="t" r="r" b="b"/>
            <a:pathLst>
              <a:path w="11258749" h="3301686" extrusionOk="0">
                <a:moveTo>
                  <a:pt x="0" y="0"/>
                </a:moveTo>
                <a:lnTo>
                  <a:pt x="11258748" y="0"/>
                </a:lnTo>
                <a:lnTo>
                  <a:pt x="11258748" y="3301685"/>
                </a:lnTo>
                <a:lnTo>
                  <a:pt x="0" y="3301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9" name="Google Shape;269;p26"/>
          <p:cNvSpPr/>
          <p:nvPr/>
        </p:nvSpPr>
        <p:spPr>
          <a:xfrm>
            <a:off x="5231334" y="4450594"/>
            <a:ext cx="7315200" cy="3617699"/>
          </a:xfrm>
          <a:custGeom>
            <a:avLst/>
            <a:gdLst/>
            <a:ahLst/>
            <a:cxnLst/>
            <a:rect l="l" t="t" r="r" b="b"/>
            <a:pathLst>
              <a:path w="7315200" h="3617699" extrusionOk="0">
                <a:moveTo>
                  <a:pt x="0" y="0"/>
                </a:moveTo>
                <a:lnTo>
                  <a:pt x="7315200" y="0"/>
                </a:lnTo>
                <a:lnTo>
                  <a:pt x="7315200" y="3617698"/>
                </a:lnTo>
                <a:lnTo>
                  <a:pt x="0" y="3617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0" name="Google Shape;270;p26"/>
          <p:cNvSpPr txBox="1"/>
          <p:nvPr/>
        </p:nvSpPr>
        <p:spPr>
          <a:xfrm>
            <a:off x="940882" y="1034422"/>
            <a:ext cx="16230600" cy="325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Mengetahui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uraian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jabatan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dan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beban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kerja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per jabatan</a:t>
            </a: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Menentukan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kebutuhan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&amp;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kompetensi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pegawai</a:t>
            </a:r>
            <a:endParaRPr lang="en-US" sz="4400" b="0" i="0" u="none" strike="noStrike" cap="none" dirty="0">
              <a:solidFill>
                <a:srgbClr val="000000"/>
              </a:solidFill>
              <a:latin typeface="Sawarabi Mincho"/>
              <a:ea typeface="Sawarabi Mincho"/>
              <a:cs typeface="Sawarabi Mincho"/>
              <a:sym typeface="Sawarabi Mincho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Menyusun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peta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jabatan</a:t>
            </a:r>
            <a:endParaRPr lang="en-US" sz="4400" b="0" i="0" u="none" strike="noStrike" cap="none" dirty="0">
              <a:solidFill>
                <a:srgbClr val="000000"/>
              </a:solidFill>
              <a:latin typeface="Sawarabi Mincho"/>
              <a:ea typeface="Sawarabi Mincho"/>
              <a:cs typeface="Sawarabi Mincho"/>
              <a:sym typeface="Sawarabi Mincho"/>
            </a:endParaRPr>
          </a:p>
          <a:p>
            <a:pPr marL="457200" marR="0" lvl="0" indent="-4572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Meningkatkan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efisiensi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,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efektivitas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, dan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kinerja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pegawai</a:t>
            </a:r>
            <a:endParaRPr lang="en-US" sz="4400" dirty="0"/>
          </a:p>
        </p:txBody>
      </p:sp>
      <p:sp>
        <p:nvSpPr>
          <p:cNvPr id="5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8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2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3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6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7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8C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xmlns="" id="{381FCBFB-D068-EE2E-AF7C-8027F4306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7;p29">
            <a:extLst>
              <a:ext uri="{FF2B5EF4-FFF2-40B4-BE49-F238E27FC236}">
                <a16:creationId xmlns:a16="http://schemas.microsoft.com/office/drawing/2014/main" xmlns="" id="{CC497315-0022-F9BD-57B7-40757D14A5B7}"/>
              </a:ext>
            </a:extLst>
          </p:cNvPr>
          <p:cNvSpPr/>
          <p:nvPr/>
        </p:nvSpPr>
        <p:spPr>
          <a:xfrm>
            <a:off x="1372864" y="5779645"/>
            <a:ext cx="2741935" cy="1818754"/>
          </a:xfrm>
          <a:custGeom>
            <a:avLst/>
            <a:gdLst/>
            <a:ahLst/>
            <a:cxnLst/>
            <a:rect l="l" t="t" r="r" b="b"/>
            <a:pathLst>
              <a:path w="2553867" h="1207282" extrusionOk="0">
                <a:moveTo>
                  <a:pt x="0" y="0"/>
                </a:moveTo>
                <a:lnTo>
                  <a:pt x="2553866" y="0"/>
                </a:lnTo>
                <a:lnTo>
                  <a:pt x="2553866" y="1207282"/>
                </a:lnTo>
                <a:lnTo>
                  <a:pt x="0" y="120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72;p29">
            <a:extLst>
              <a:ext uri="{FF2B5EF4-FFF2-40B4-BE49-F238E27FC236}">
                <a16:creationId xmlns:a16="http://schemas.microsoft.com/office/drawing/2014/main" xmlns="" id="{12B19A24-1B3D-ABE5-EF1E-30314498C90B}"/>
              </a:ext>
            </a:extLst>
          </p:cNvPr>
          <p:cNvSpPr/>
          <p:nvPr/>
        </p:nvSpPr>
        <p:spPr>
          <a:xfrm>
            <a:off x="8407954" y="2490576"/>
            <a:ext cx="1472092" cy="1664137"/>
          </a:xfrm>
          <a:custGeom>
            <a:avLst/>
            <a:gdLst/>
            <a:ahLst/>
            <a:cxnLst/>
            <a:rect l="l" t="t" r="r" b="b"/>
            <a:pathLst>
              <a:path w="1069326" h="1137581" extrusionOk="0">
                <a:moveTo>
                  <a:pt x="0" y="0"/>
                </a:moveTo>
                <a:lnTo>
                  <a:pt x="1069326" y="0"/>
                </a:lnTo>
                <a:lnTo>
                  <a:pt x="1069326" y="1137581"/>
                </a:lnTo>
                <a:lnTo>
                  <a:pt x="0" y="1137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9" name="Google Shape;209;p22">
            <a:extLst>
              <a:ext uri="{FF2B5EF4-FFF2-40B4-BE49-F238E27FC236}">
                <a16:creationId xmlns:a16="http://schemas.microsoft.com/office/drawing/2014/main" xmlns="" id="{79992E42-CB4A-4A41-BB98-0131DC1EBE7B}"/>
              </a:ext>
            </a:extLst>
          </p:cNvPr>
          <p:cNvSpPr txBox="1"/>
          <p:nvPr/>
        </p:nvSpPr>
        <p:spPr>
          <a:xfrm>
            <a:off x="4336025" y="4154713"/>
            <a:ext cx="961595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PENUTUP</a:t>
            </a:r>
            <a:endParaRPr dirty="0"/>
          </a:p>
        </p:txBody>
      </p:sp>
      <p:sp>
        <p:nvSpPr>
          <p:cNvPr id="6" name="Google Shape;383;p29">
            <a:extLst>
              <a:ext uri="{FF2B5EF4-FFF2-40B4-BE49-F238E27FC236}">
                <a16:creationId xmlns:a16="http://schemas.microsoft.com/office/drawing/2014/main" xmlns="" id="{BBE69374-0518-ADA2-232D-8F93F9C172AD}"/>
              </a:ext>
            </a:extLst>
          </p:cNvPr>
          <p:cNvSpPr/>
          <p:nvPr/>
        </p:nvSpPr>
        <p:spPr>
          <a:xfrm>
            <a:off x="1224117" y="6920065"/>
            <a:ext cx="1766240" cy="1818755"/>
          </a:xfrm>
          <a:custGeom>
            <a:avLst/>
            <a:gdLst/>
            <a:ahLst/>
            <a:cxnLst/>
            <a:rect l="l" t="t" r="r" b="b"/>
            <a:pathLst>
              <a:path w="1332220" h="1322531" extrusionOk="0">
                <a:moveTo>
                  <a:pt x="0" y="0"/>
                </a:moveTo>
                <a:lnTo>
                  <a:pt x="1332220" y="0"/>
                </a:lnTo>
                <a:lnTo>
                  <a:pt x="1332220" y="1322531"/>
                </a:lnTo>
                <a:lnTo>
                  <a:pt x="0" y="132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388;p29">
            <a:extLst>
              <a:ext uri="{FF2B5EF4-FFF2-40B4-BE49-F238E27FC236}">
                <a16:creationId xmlns:a16="http://schemas.microsoft.com/office/drawing/2014/main" xmlns="" id="{4DD9A651-D117-8533-9C7E-6A9D9764D335}"/>
              </a:ext>
            </a:extLst>
          </p:cNvPr>
          <p:cNvSpPr/>
          <p:nvPr/>
        </p:nvSpPr>
        <p:spPr>
          <a:xfrm>
            <a:off x="14990496" y="237922"/>
            <a:ext cx="2058639" cy="2252654"/>
          </a:xfrm>
          <a:custGeom>
            <a:avLst/>
            <a:gdLst/>
            <a:ahLst/>
            <a:cxnLst/>
            <a:rect l="l" t="t" r="r" b="b"/>
            <a:pathLst>
              <a:path w="821088" h="1204262" extrusionOk="0">
                <a:moveTo>
                  <a:pt x="0" y="0"/>
                </a:moveTo>
                <a:lnTo>
                  <a:pt x="821088" y="0"/>
                </a:lnTo>
                <a:lnTo>
                  <a:pt x="821088" y="1204262"/>
                </a:lnTo>
                <a:lnTo>
                  <a:pt x="0" y="1204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Google Shape;382;p29">
            <a:extLst>
              <a:ext uri="{FF2B5EF4-FFF2-40B4-BE49-F238E27FC236}">
                <a16:creationId xmlns:a16="http://schemas.microsoft.com/office/drawing/2014/main" xmlns="" id="{EA91CFD6-DEF4-FE91-23A7-35FB059B56C4}"/>
              </a:ext>
            </a:extLst>
          </p:cNvPr>
          <p:cNvSpPr/>
          <p:nvPr/>
        </p:nvSpPr>
        <p:spPr>
          <a:xfrm>
            <a:off x="13619529" y="832969"/>
            <a:ext cx="2741934" cy="2489676"/>
          </a:xfrm>
          <a:custGeom>
            <a:avLst/>
            <a:gdLst/>
            <a:ahLst/>
            <a:cxnLst/>
            <a:rect l="l" t="t" r="r" b="b"/>
            <a:pathLst>
              <a:path w="1882411" h="1416942" extrusionOk="0">
                <a:moveTo>
                  <a:pt x="0" y="0"/>
                </a:moveTo>
                <a:lnTo>
                  <a:pt x="1882412" y="0"/>
                </a:lnTo>
                <a:lnTo>
                  <a:pt x="1882412" y="1416942"/>
                </a:lnTo>
                <a:lnTo>
                  <a:pt x="0" y="1416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2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13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7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8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21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22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  <p:extLst>
      <p:ext uri="{BB962C8B-B14F-4D97-AF65-F5344CB8AC3E}">
        <p14:creationId xmlns:p14="http://schemas.microsoft.com/office/powerpoint/2010/main" val="73822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8D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/>
          <p:nvPr/>
        </p:nvSpPr>
        <p:spPr>
          <a:xfrm rot="920876">
            <a:off x="11794619" y="2222213"/>
            <a:ext cx="5352957" cy="6927356"/>
          </a:xfrm>
          <a:custGeom>
            <a:avLst/>
            <a:gdLst/>
            <a:ahLst/>
            <a:cxnLst/>
            <a:rect l="l" t="t" r="r" b="b"/>
            <a:pathLst>
              <a:path w="5352957" h="6927356" extrusionOk="0">
                <a:moveTo>
                  <a:pt x="0" y="0"/>
                </a:moveTo>
                <a:lnTo>
                  <a:pt x="5352957" y="0"/>
                </a:lnTo>
                <a:lnTo>
                  <a:pt x="5352957" y="6927355"/>
                </a:lnTo>
                <a:lnTo>
                  <a:pt x="0" y="6927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8" name="Google Shape;278;p27"/>
          <p:cNvSpPr txBox="1"/>
          <p:nvPr/>
        </p:nvSpPr>
        <p:spPr>
          <a:xfrm>
            <a:off x="794568" y="597305"/>
            <a:ext cx="8732322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Anjab &amp; ABK = </a:t>
            </a:r>
            <a:r>
              <a:rPr lang="en-US" sz="40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dasar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0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manajemen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ASN yang </a:t>
            </a:r>
            <a:r>
              <a:rPr lang="en-US" sz="40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objektif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dan </a:t>
            </a:r>
            <a:r>
              <a:rPr lang="en-US" sz="40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terukur</a:t>
            </a:r>
            <a:endParaRPr sz="4000" dirty="0"/>
          </a:p>
        </p:txBody>
      </p:sp>
      <p:sp>
        <p:nvSpPr>
          <p:cNvPr id="288" name="Google Shape;288;p27"/>
          <p:cNvSpPr/>
          <p:nvPr/>
        </p:nvSpPr>
        <p:spPr>
          <a:xfrm>
            <a:off x="10684089" y="1921646"/>
            <a:ext cx="6575211" cy="6443707"/>
          </a:xfrm>
          <a:custGeom>
            <a:avLst/>
            <a:gdLst/>
            <a:ahLst/>
            <a:cxnLst/>
            <a:rect l="l" t="t" r="r" b="b"/>
            <a:pathLst>
              <a:path w="6575211" h="6443707" extrusionOk="0">
                <a:moveTo>
                  <a:pt x="0" y="0"/>
                </a:moveTo>
                <a:lnTo>
                  <a:pt x="6575211" y="0"/>
                </a:lnTo>
                <a:lnTo>
                  <a:pt x="6575211" y="6443708"/>
                </a:lnTo>
                <a:lnTo>
                  <a:pt x="0" y="6443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Google Shape;278;p27">
            <a:extLst>
              <a:ext uri="{FF2B5EF4-FFF2-40B4-BE49-F238E27FC236}">
                <a16:creationId xmlns:a16="http://schemas.microsoft.com/office/drawing/2014/main" xmlns="" id="{607E1219-9E6F-5CC3-2DB6-991D6E3E7B90}"/>
              </a:ext>
            </a:extLst>
          </p:cNvPr>
          <p:cNvSpPr txBox="1"/>
          <p:nvPr/>
        </p:nvSpPr>
        <p:spPr>
          <a:xfrm>
            <a:off x="684199" y="2840400"/>
            <a:ext cx="8732322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Mendukung </a:t>
            </a:r>
            <a:r>
              <a:rPr lang="en-US" sz="40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penyusunan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0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formasi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, </a:t>
            </a:r>
            <a:r>
              <a:rPr lang="en-US" sz="40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promosi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, dan </a:t>
            </a:r>
            <a:r>
              <a:rPr lang="en-US" sz="40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peningkatan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0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kinerja</a:t>
            </a:r>
            <a:endParaRPr sz="4000" dirty="0"/>
          </a:p>
        </p:txBody>
      </p:sp>
      <p:sp>
        <p:nvSpPr>
          <p:cNvPr id="3" name="Google Shape;278;p27">
            <a:extLst>
              <a:ext uri="{FF2B5EF4-FFF2-40B4-BE49-F238E27FC236}">
                <a16:creationId xmlns:a16="http://schemas.microsoft.com/office/drawing/2014/main" xmlns="" id="{B9F11E51-CAC1-8FA3-8AFF-56BB1D224933}"/>
              </a:ext>
            </a:extLst>
          </p:cNvPr>
          <p:cNvSpPr txBox="1"/>
          <p:nvPr/>
        </p:nvSpPr>
        <p:spPr>
          <a:xfrm>
            <a:off x="869659" y="5223608"/>
            <a:ext cx="8732322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Hasilnya digunakan sebagai indikator keberhasilan organisasi</a:t>
            </a:r>
            <a:endParaRPr sz="4000" dirty="0"/>
          </a:p>
        </p:txBody>
      </p:sp>
      <p:sp>
        <p:nvSpPr>
          <p:cNvPr id="4" name="Google Shape;394;p29">
            <a:extLst>
              <a:ext uri="{FF2B5EF4-FFF2-40B4-BE49-F238E27FC236}">
                <a16:creationId xmlns:a16="http://schemas.microsoft.com/office/drawing/2014/main" xmlns="" id="{22FC6CA9-F13F-F15C-13B7-527E3CF2BB15}"/>
              </a:ext>
            </a:extLst>
          </p:cNvPr>
          <p:cNvSpPr/>
          <p:nvPr/>
        </p:nvSpPr>
        <p:spPr>
          <a:xfrm>
            <a:off x="401398" y="518538"/>
            <a:ext cx="9200583" cy="1723549"/>
          </a:xfrm>
          <a:custGeom>
            <a:avLst/>
            <a:gdLst/>
            <a:ahLst/>
            <a:cxnLst/>
            <a:rect l="l" t="t" r="r" b="b"/>
            <a:pathLst>
              <a:path w="1038416" h="1017648" extrusionOk="0">
                <a:moveTo>
                  <a:pt x="0" y="0"/>
                </a:moveTo>
                <a:lnTo>
                  <a:pt x="1038417" y="0"/>
                </a:lnTo>
                <a:lnTo>
                  <a:pt x="1038417" y="1017648"/>
                </a:lnTo>
                <a:lnTo>
                  <a:pt x="0" y="1017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94;p29">
            <a:extLst>
              <a:ext uri="{FF2B5EF4-FFF2-40B4-BE49-F238E27FC236}">
                <a16:creationId xmlns:a16="http://schemas.microsoft.com/office/drawing/2014/main" xmlns="" id="{781E005F-D4E3-CB6B-93A2-A463455E0750}"/>
              </a:ext>
            </a:extLst>
          </p:cNvPr>
          <p:cNvSpPr/>
          <p:nvPr/>
        </p:nvSpPr>
        <p:spPr>
          <a:xfrm>
            <a:off x="215938" y="2840400"/>
            <a:ext cx="9200583" cy="2040980"/>
          </a:xfrm>
          <a:custGeom>
            <a:avLst/>
            <a:gdLst/>
            <a:ahLst/>
            <a:cxnLst/>
            <a:rect l="l" t="t" r="r" b="b"/>
            <a:pathLst>
              <a:path w="1038416" h="1017648" extrusionOk="0">
                <a:moveTo>
                  <a:pt x="0" y="0"/>
                </a:moveTo>
                <a:lnTo>
                  <a:pt x="1038417" y="0"/>
                </a:lnTo>
                <a:lnTo>
                  <a:pt x="1038417" y="1017648"/>
                </a:lnTo>
                <a:lnTo>
                  <a:pt x="0" y="1017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94;p29">
            <a:extLst>
              <a:ext uri="{FF2B5EF4-FFF2-40B4-BE49-F238E27FC236}">
                <a16:creationId xmlns:a16="http://schemas.microsoft.com/office/drawing/2014/main" xmlns="" id="{6409F241-6218-5239-3D99-4598A8E02B32}"/>
              </a:ext>
            </a:extLst>
          </p:cNvPr>
          <p:cNvSpPr/>
          <p:nvPr/>
        </p:nvSpPr>
        <p:spPr>
          <a:xfrm>
            <a:off x="560436" y="5143499"/>
            <a:ext cx="9200583" cy="1723549"/>
          </a:xfrm>
          <a:custGeom>
            <a:avLst/>
            <a:gdLst/>
            <a:ahLst/>
            <a:cxnLst/>
            <a:rect l="l" t="t" r="r" b="b"/>
            <a:pathLst>
              <a:path w="1038416" h="1017648" extrusionOk="0">
                <a:moveTo>
                  <a:pt x="0" y="0"/>
                </a:moveTo>
                <a:lnTo>
                  <a:pt x="1038417" y="0"/>
                </a:lnTo>
                <a:lnTo>
                  <a:pt x="1038417" y="1017648"/>
                </a:lnTo>
                <a:lnTo>
                  <a:pt x="0" y="1017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13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7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8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21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22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xmlns="" id="{D98558BA-59E1-9DCF-E738-B00467D11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>
            <a:extLst>
              <a:ext uri="{FF2B5EF4-FFF2-40B4-BE49-F238E27FC236}">
                <a16:creationId xmlns:a16="http://schemas.microsoft.com/office/drawing/2014/main" xmlns="" id="{A2AF35DA-0364-9BE4-1BB1-C008BF93704E}"/>
              </a:ext>
            </a:extLst>
          </p:cNvPr>
          <p:cNvSpPr/>
          <p:nvPr/>
        </p:nvSpPr>
        <p:spPr>
          <a:xfrm rot="486161">
            <a:off x="15838461" y="7931654"/>
            <a:ext cx="2125837" cy="2166671"/>
          </a:xfrm>
          <a:custGeom>
            <a:avLst/>
            <a:gdLst/>
            <a:ahLst/>
            <a:cxnLst/>
            <a:rect l="l" t="t" r="r" b="b"/>
            <a:pathLst>
              <a:path w="6208000" h="6174138" extrusionOk="0">
                <a:moveTo>
                  <a:pt x="0" y="0"/>
                </a:moveTo>
                <a:lnTo>
                  <a:pt x="6208001" y="0"/>
                </a:lnTo>
                <a:lnTo>
                  <a:pt x="6208001" y="6174138"/>
                </a:lnTo>
                <a:lnTo>
                  <a:pt x="0" y="6174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6" name="Google Shape;86;p13">
            <a:extLst>
              <a:ext uri="{FF2B5EF4-FFF2-40B4-BE49-F238E27FC236}">
                <a16:creationId xmlns:a16="http://schemas.microsoft.com/office/drawing/2014/main" xmlns="" id="{010C51EF-12AA-EB45-9C7F-F304F2993F7A}"/>
              </a:ext>
            </a:extLst>
          </p:cNvPr>
          <p:cNvSpPr/>
          <p:nvPr/>
        </p:nvSpPr>
        <p:spPr>
          <a:xfrm rot="-6434832">
            <a:off x="16259171" y="8345283"/>
            <a:ext cx="1339415" cy="1339415"/>
          </a:xfrm>
          <a:custGeom>
            <a:avLst/>
            <a:gdLst/>
            <a:ahLst/>
            <a:cxnLst/>
            <a:rect l="l" t="t" r="r" b="b"/>
            <a:pathLst>
              <a:path w="1339415" h="1339415" extrusionOk="0">
                <a:moveTo>
                  <a:pt x="0" y="0"/>
                </a:moveTo>
                <a:lnTo>
                  <a:pt x="1339415" y="0"/>
                </a:lnTo>
                <a:lnTo>
                  <a:pt x="1339415" y="1339416"/>
                </a:lnTo>
                <a:lnTo>
                  <a:pt x="0" y="1339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Google Shape;87;p13">
            <a:extLst>
              <a:ext uri="{FF2B5EF4-FFF2-40B4-BE49-F238E27FC236}">
                <a16:creationId xmlns:a16="http://schemas.microsoft.com/office/drawing/2014/main" xmlns="" id="{5AD6167F-0F3B-4997-033A-2EBBD757C439}"/>
              </a:ext>
            </a:extLst>
          </p:cNvPr>
          <p:cNvSpPr/>
          <p:nvPr/>
        </p:nvSpPr>
        <p:spPr>
          <a:xfrm rot="1014216" flipH="1">
            <a:off x="16343696" y="8378560"/>
            <a:ext cx="1115368" cy="1339415"/>
          </a:xfrm>
          <a:custGeom>
            <a:avLst/>
            <a:gdLst/>
            <a:ahLst/>
            <a:cxnLst/>
            <a:rect l="l" t="t" r="r" b="b"/>
            <a:pathLst>
              <a:path w="1115368" h="1339415" extrusionOk="0">
                <a:moveTo>
                  <a:pt x="1115368" y="0"/>
                </a:moveTo>
                <a:lnTo>
                  <a:pt x="0" y="0"/>
                </a:lnTo>
                <a:lnTo>
                  <a:pt x="0" y="1339415"/>
                </a:lnTo>
                <a:lnTo>
                  <a:pt x="1115368" y="1339415"/>
                </a:lnTo>
                <a:lnTo>
                  <a:pt x="111536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Google Shape;88;p13">
            <a:extLst>
              <a:ext uri="{FF2B5EF4-FFF2-40B4-BE49-F238E27FC236}">
                <a16:creationId xmlns:a16="http://schemas.microsoft.com/office/drawing/2014/main" xmlns="" id="{37B8CD9E-54B0-ED88-B99D-B548D2E6F149}"/>
              </a:ext>
            </a:extLst>
          </p:cNvPr>
          <p:cNvSpPr txBox="1"/>
          <p:nvPr/>
        </p:nvSpPr>
        <p:spPr>
          <a:xfrm>
            <a:off x="3818048" y="392596"/>
            <a:ext cx="10131600" cy="10156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Profil</a:t>
            </a:r>
            <a:r>
              <a:rPr lang="en-US" sz="66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66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Singkat</a:t>
            </a:r>
            <a:endParaRPr sz="1100" dirty="0"/>
          </a:p>
        </p:txBody>
      </p:sp>
      <p:sp>
        <p:nvSpPr>
          <p:cNvPr id="89" name="Google Shape;89;p13">
            <a:extLst>
              <a:ext uri="{FF2B5EF4-FFF2-40B4-BE49-F238E27FC236}">
                <a16:creationId xmlns:a16="http://schemas.microsoft.com/office/drawing/2014/main" xmlns="" id="{F0360F1B-CB18-7CE3-FB22-582800DF086C}"/>
              </a:ext>
            </a:extLst>
          </p:cNvPr>
          <p:cNvSpPr/>
          <p:nvPr/>
        </p:nvSpPr>
        <p:spPr>
          <a:xfrm rot="3067630">
            <a:off x="11076281" y="223243"/>
            <a:ext cx="1245697" cy="602464"/>
          </a:xfrm>
          <a:custGeom>
            <a:avLst/>
            <a:gdLst/>
            <a:ahLst/>
            <a:cxnLst/>
            <a:rect l="l" t="t" r="r" b="b"/>
            <a:pathLst>
              <a:path w="1245697" h="602464" extrusionOk="0">
                <a:moveTo>
                  <a:pt x="0" y="0"/>
                </a:moveTo>
                <a:lnTo>
                  <a:pt x="1245697" y="0"/>
                </a:lnTo>
                <a:lnTo>
                  <a:pt x="1245697" y="602464"/>
                </a:lnTo>
                <a:lnTo>
                  <a:pt x="0" y="602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0" name="Google Shape;90;p13">
            <a:extLst>
              <a:ext uri="{FF2B5EF4-FFF2-40B4-BE49-F238E27FC236}">
                <a16:creationId xmlns:a16="http://schemas.microsoft.com/office/drawing/2014/main" xmlns="" id="{CDF31270-9DE1-F2C4-3B7C-2B5E837F4BB4}"/>
              </a:ext>
            </a:extLst>
          </p:cNvPr>
          <p:cNvSpPr/>
          <p:nvPr/>
        </p:nvSpPr>
        <p:spPr>
          <a:xfrm>
            <a:off x="7982365" y="9769241"/>
            <a:ext cx="1802966" cy="81953"/>
          </a:xfrm>
          <a:custGeom>
            <a:avLst/>
            <a:gdLst/>
            <a:ahLst/>
            <a:cxnLst/>
            <a:rect l="l" t="t" r="r" b="b"/>
            <a:pathLst>
              <a:path w="1802966" h="81953" extrusionOk="0">
                <a:moveTo>
                  <a:pt x="0" y="0"/>
                </a:moveTo>
                <a:lnTo>
                  <a:pt x="1802967" y="0"/>
                </a:lnTo>
                <a:lnTo>
                  <a:pt x="1802967" y="81953"/>
                </a:lnTo>
                <a:lnTo>
                  <a:pt x="0" y="81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Google Shape;91;p13">
            <a:extLst>
              <a:ext uri="{FF2B5EF4-FFF2-40B4-BE49-F238E27FC236}">
                <a16:creationId xmlns:a16="http://schemas.microsoft.com/office/drawing/2014/main" xmlns="" id="{421CCAC2-2113-270A-3F35-13EB12B840DF}"/>
              </a:ext>
            </a:extLst>
          </p:cNvPr>
          <p:cNvSpPr/>
          <p:nvPr/>
        </p:nvSpPr>
        <p:spPr>
          <a:xfrm rot="1014216">
            <a:off x="687740" y="1201056"/>
            <a:ext cx="1339415" cy="1339415"/>
          </a:xfrm>
          <a:custGeom>
            <a:avLst/>
            <a:gdLst/>
            <a:ahLst/>
            <a:cxnLst/>
            <a:rect l="l" t="t" r="r" b="b"/>
            <a:pathLst>
              <a:path w="1339415" h="1339415" extrusionOk="0">
                <a:moveTo>
                  <a:pt x="0" y="0"/>
                </a:moveTo>
                <a:lnTo>
                  <a:pt x="1339415" y="0"/>
                </a:lnTo>
                <a:lnTo>
                  <a:pt x="1339415" y="1339416"/>
                </a:lnTo>
                <a:lnTo>
                  <a:pt x="0" y="1339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92;p13">
            <a:extLst>
              <a:ext uri="{FF2B5EF4-FFF2-40B4-BE49-F238E27FC236}">
                <a16:creationId xmlns:a16="http://schemas.microsoft.com/office/drawing/2014/main" xmlns="" id="{3362DD12-CAAA-663F-DE3C-96B861F66B63}"/>
              </a:ext>
            </a:extLst>
          </p:cNvPr>
          <p:cNvSpPr/>
          <p:nvPr/>
        </p:nvSpPr>
        <p:spPr>
          <a:xfrm rot="-915757">
            <a:off x="862146" y="1303933"/>
            <a:ext cx="990604" cy="1411483"/>
          </a:xfrm>
          <a:custGeom>
            <a:avLst/>
            <a:gdLst/>
            <a:ahLst/>
            <a:cxnLst/>
            <a:rect l="l" t="t" r="r" b="b"/>
            <a:pathLst>
              <a:path w="990604" h="1411483" extrusionOk="0">
                <a:moveTo>
                  <a:pt x="0" y="0"/>
                </a:moveTo>
                <a:lnTo>
                  <a:pt x="990604" y="0"/>
                </a:lnTo>
                <a:lnTo>
                  <a:pt x="990604" y="1411482"/>
                </a:lnTo>
                <a:lnTo>
                  <a:pt x="0" y="1411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3" name="Google Shape;93;p13">
            <a:extLst>
              <a:ext uri="{FF2B5EF4-FFF2-40B4-BE49-F238E27FC236}">
                <a16:creationId xmlns:a16="http://schemas.microsoft.com/office/drawing/2014/main" xmlns="" id="{3B16A72D-D213-5CDC-EB5D-F35B2BB680C8}"/>
              </a:ext>
            </a:extLst>
          </p:cNvPr>
          <p:cNvSpPr txBox="1"/>
          <p:nvPr/>
        </p:nvSpPr>
        <p:spPr>
          <a:xfrm>
            <a:off x="2301849" y="2074841"/>
            <a:ext cx="12100195" cy="66479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Nama </a:t>
            </a:r>
            <a:r>
              <a:rPr lang="en-US" sz="2400" b="0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Lengkap</a:t>
            </a: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: 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Yos Dominggus Rini,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S.Kom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, M.M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NIP : 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19711119 201406 1 002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Jabatan</a:t>
            </a: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: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Penelaah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Teknis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Kebijakan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Unit </a:t>
            </a:r>
            <a:r>
              <a:rPr lang="en-US" sz="2400" b="0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Kerja</a:t>
            </a: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: 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Sub Bagian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Kepegawaian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dan Umum –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Sekretariat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–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Dinas Kesehatan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Provinsi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NTT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Pendidikan 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1. 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SD (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tamat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) dan SMP (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tamat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) di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Kabupaten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Kupang</a:t>
            </a:r>
            <a:endParaRPr lang="en-US" sz="2400" b="1" i="0" u="none" strike="noStrike" cap="none" dirty="0">
              <a:solidFill>
                <a:schemeClr val="bg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2. 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SMAN 1 </a:t>
            </a:r>
            <a:r>
              <a:rPr lang="en-US" sz="2400" b="1" i="0" u="none" strike="noStrike" cap="none" dirty="0" err="1" smtClean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Ba</a:t>
            </a:r>
            <a:r>
              <a:rPr lang="en-US" sz="2400" b="1" i="0" u="none" strike="noStrike" cap="none" dirty="0" err="1" smtClean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Symbol" panose="05050102010706020507" pitchFamily="18" charset="2"/>
              </a:rPr>
              <a:t></a:t>
            </a:r>
            <a:r>
              <a:rPr lang="en-US" sz="2400" b="1" i="0" u="none" strike="noStrike" cap="none" dirty="0" err="1" smtClean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a</a:t>
            </a:r>
            <a:r>
              <a:rPr lang="en-US" sz="2400" b="1" i="0" u="none" strike="noStrike" cap="none" dirty="0" smtClean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tamat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1992/1993)  – di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Kabupaten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Rote Ndao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3. 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Sarjana : S1 - Teknik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Informatika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(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tamat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2005) di STIKOM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Uyelindo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Kupang</a:t>
            </a:r>
            <a:endParaRPr lang="en-US" sz="2400" b="1" i="0" u="none" strike="noStrike" cap="none" dirty="0">
              <a:solidFill>
                <a:schemeClr val="bg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4. 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Pasca Sarjana  : S2-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Manajemen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SDM (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tamat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2020) di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Unwira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Kupang</a:t>
            </a:r>
            <a:endParaRPr lang="en-US" sz="2400" b="1" i="0" u="none" strike="noStrike" cap="none" dirty="0">
              <a:solidFill>
                <a:schemeClr val="bg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Keluarga</a:t>
            </a:r>
            <a:r>
              <a:rPr lang="en-US" sz="2400" b="0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Istri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1 orang dan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dikarunia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3 orang 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anak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(1 Laki-</a:t>
            </a:r>
            <a:r>
              <a:rPr lang="en-US" sz="2400" b="1" i="0" u="none" strike="noStrike" cap="none" dirty="0" err="1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laki</a:t>
            </a:r>
            <a:r>
              <a:rPr lang="en-US" sz="2400" b="1" i="0" u="none" strike="noStrike" cap="none" dirty="0">
                <a:solidFill>
                  <a:schemeClr val="bg2"/>
                </a:solidFill>
                <a:latin typeface="Noto Sans"/>
                <a:ea typeface="Noto Sans"/>
                <a:cs typeface="Noto Sans"/>
                <a:sym typeface="Noto Sans"/>
              </a:rPr>
              <a:t> dan 2 orang Perempuan)</a:t>
            </a:r>
          </a:p>
        </p:txBody>
      </p:sp>
      <p:sp>
        <p:nvSpPr>
          <p:cNvPr id="94" name="Google Shape;94;p13">
            <a:extLst>
              <a:ext uri="{FF2B5EF4-FFF2-40B4-BE49-F238E27FC236}">
                <a16:creationId xmlns:a16="http://schemas.microsoft.com/office/drawing/2014/main" xmlns="" id="{9C2A7325-C36D-5D1D-1150-29B552F91647}"/>
              </a:ext>
            </a:extLst>
          </p:cNvPr>
          <p:cNvSpPr txBox="1"/>
          <p:nvPr/>
        </p:nvSpPr>
        <p:spPr>
          <a:xfrm>
            <a:off x="1128125" y="494324"/>
            <a:ext cx="4713000" cy="43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YDR</a:t>
            </a:r>
            <a:endParaRPr dirty="0"/>
          </a:p>
        </p:txBody>
      </p:sp>
      <p:sp>
        <p:nvSpPr>
          <p:cNvPr id="95" name="Google Shape;95;p13">
            <a:extLst>
              <a:ext uri="{FF2B5EF4-FFF2-40B4-BE49-F238E27FC236}">
                <a16:creationId xmlns:a16="http://schemas.microsoft.com/office/drawing/2014/main" xmlns="" id="{5874BE4E-0C79-0032-ED7E-A41D5FB78A89}"/>
              </a:ext>
            </a:extLst>
          </p:cNvPr>
          <p:cNvSpPr txBox="1"/>
          <p:nvPr/>
        </p:nvSpPr>
        <p:spPr>
          <a:xfrm>
            <a:off x="14217145" y="494323"/>
            <a:ext cx="2684235" cy="43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dirty="0" err="1" smtClean="0">
                <a:latin typeface="Noto Sans"/>
                <a:ea typeface="Noto Sans"/>
                <a:cs typeface="Noto Sans"/>
                <a:sym typeface="Noto Sans"/>
              </a:rPr>
              <a:t>Februari</a:t>
            </a:r>
            <a:r>
              <a:rPr lang="en-US" sz="2199" dirty="0" smtClean="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99" dirty="0" smtClean="0">
                <a:latin typeface="Noto Sans"/>
                <a:ea typeface="Noto Sans"/>
                <a:cs typeface="Noto Sans"/>
                <a:sym typeface="Noto Sans"/>
              </a:rPr>
              <a:t>2025</a:t>
            </a:r>
            <a:endParaRPr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xmlns="" id="{281BF8DE-0F2B-3CCC-8991-0E4BF80C9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24013" y="2102133"/>
            <a:ext cx="2568897" cy="3600000"/>
          </a:xfrm>
          <a:prstGeom prst="rect">
            <a:avLst/>
          </a:prstGeom>
        </p:spPr>
      </p:pic>
      <p:sp>
        <p:nvSpPr>
          <p:cNvPr id="38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9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0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41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45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46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8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49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50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  <p:extLst>
      <p:ext uri="{BB962C8B-B14F-4D97-AF65-F5344CB8AC3E}">
        <p14:creationId xmlns:p14="http://schemas.microsoft.com/office/powerpoint/2010/main" val="248318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26"/>
          <p:cNvSpPr txBox="1"/>
          <p:nvPr/>
        </p:nvSpPr>
        <p:spPr>
          <a:xfrm>
            <a:off x="1497300" y="593322"/>
            <a:ext cx="16230600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 err="1" smtClean="0"/>
              <a:t>Ya</a:t>
            </a:r>
            <a:r>
              <a:rPr lang="en-US" sz="4400" b="1" dirty="0" smtClean="0"/>
              <a:t>, </a:t>
            </a:r>
            <a:r>
              <a:rPr lang="en-US" sz="4400" b="1" dirty="0" err="1" smtClean="0"/>
              <a:t>Anjab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dan</a:t>
            </a:r>
            <a:r>
              <a:rPr lang="en-US" sz="4400" b="1" dirty="0" smtClean="0"/>
              <a:t> ABK :</a:t>
            </a:r>
            <a:r>
              <a:rPr lang="en-US" sz="4400" b="1" dirty="0" err="1" smtClean="0"/>
              <a:t>Dasar</a:t>
            </a:r>
            <a:r>
              <a:rPr lang="en-US" sz="4400" b="1" dirty="0" smtClean="0"/>
              <a:t> </a:t>
            </a:r>
            <a:r>
              <a:rPr lang="en-US" sz="4400" b="1" dirty="0" err="1"/>
              <a:t>Manajemen</a:t>
            </a:r>
            <a:r>
              <a:rPr lang="en-US" sz="4400" b="1" dirty="0"/>
              <a:t> ASN yang </a:t>
            </a:r>
            <a:r>
              <a:rPr lang="en-US" sz="4400" b="1" dirty="0" err="1"/>
              <a:t>Objektif</a:t>
            </a:r>
            <a:r>
              <a:rPr lang="en-US" sz="4400" b="1" dirty="0"/>
              <a:t> </a:t>
            </a:r>
            <a:r>
              <a:rPr lang="en-US" sz="4400" b="1" dirty="0" err="1"/>
              <a:t>dan</a:t>
            </a:r>
            <a:r>
              <a:rPr lang="en-US" sz="4400" b="1" dirty="0"/>
              <a:t> </a:t>
            </a:r>
            <a:r>
              <a:rPr lang="en-US" sz="4400" b="1" dirty="0" err="1" smtClean="0"/>
              <a:t>Terukur</a:t>
            </a:r>
            <a:endParaRPr lang="en-US" sz="4400" b="1" dirty="0" smtClean="0"/>
          </a:p>
          <a:p>
            <a:endParaRPr lang="en-US" sz="4400" dirty="0"/>
          </a:p>
          <a:p>
            <a:r>
              <a:rPr lang="en-US" sz="4400" dirty="0" err="1"/>
              <a:t>Analisis</a:t>
            </a:r>
            <a:r>
              <a:rPr lang="en-US" sz="4400" dirty="0"/>
              <a:t> </a:t>
            </a:r>
            <a:r>
              <a:rPr lang="en-US" sz="4400" dirty="0" err="1"/>
              <a:t>Jabatan</a:t>
            </a:r>
            <a:r>
              <a:rPr lang="en-US" sz="4400" dirty="0"/>
              <a:t> (</a:t>
            </a:r>
            <a:r>
              <a:rPr lang="en-US" sz="4400" dirty="0" err="1"/>
              <a:t>Anjab</a:t>
            </a:r>
            <a:r>
              <a:rPr lang="en-US" sz="4400" dirty="0"/>
              <a:t>)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Analisis</a:t>
            </a:r>
            <a:r>
              <a:rPr lang="en-US" sz="4400" dirty="0"/>
              <a:t> </a:t>
            </a:r>
            <a:r>
              <a:rPr lang="en-US" sz="4400" dirty="0" err="1"/>
              <a:t>Beban</a:t>
            </a:r>
            <a:r>
              <a:rPr lang="en-US" sz="4400" dirty="0"/>
              <a:t> </a:t>
            </a:r>
            <a:r>
              <a:rPr lang="en-US" sz="4400" dirty="0" err="1"/>
              <a:t>Kerja</a:t>
            </a:r>
            <a:r>
              <a:rPr lang="en-US" sz="4400" dirty="0"/>
              <a:t> (ABK) </a:t>
            </a:r>
            <a:r>
              <a:rPr lang="en-US" sz="4400" dirty="0" err="1"/>
              <a:t>merupakan</a:t>
            </a:r>
            <a:r>
              <a:rPr lang="en-US" sz="4400" dirty="0"/>
              <a:t> </a:t>
            </a:r>
            <a:r>
              <a:rPr lang="en-US" sz="4400" dirty="0" err="1"/>
              <a:t>alat</a:t>
            </a:r>
            <a:r>
              <a:rPr lang="en-US" sz="4400" dirty="0"/>
              <a:t> </a:t>
            </a:r>
            <a:r>
              <a:rPr lang="en-US" sz="4400" dirty="0" err="1"/>
              <a:t>strategis</a:t>
            </a:r>
            <a:r>
              <a:rPr lang="en-US" sz="4400" dirty="0"/>
              <a:t> </a:t>
            </a:r>
            <a:r>
              <a:rPr lang="en-US" sz="4400" dirty="0" err="1"/>
              <a:t>dalam</a:t>
            </a:r>
            <a:r>
              <a:rPr lang="en-US" sz="4400" dirty="0"/>
              <a:t> </a:t>
            </a:r>
            <a:r>
              <a:rPr lang="en-US" sz="4400" dirty="0" err="1"/>
              <a:t>manajemen</a:t>
            </a:r>
            <a:r>
              <a:rPr lang="en-US" sz="4400" dirty="0"/>
              <a:t> </a:t>
            </a:r>
            <a:r>
              <a:rPr lang="en-US" sz="4400" dirty="0" err="1"/>
              <a:t>sumber</a:t>
            </a:r>
            <a:r>
              <a:rPr lang="en-US" sz="4400" dirty="0"/>
              <a:t> </a:t>
            </a:r>
            <a:r>
              <a:rPr lang="en-US" sz="4400" dirty="0" err="1"/>
              <a:t>daya</a:t>
            </a:r>
            <a:r>
              <a:rPr lang="en-US" sz="4400" dirty="0"/>
              <a:t> </a:t>
            </a:r>
            <a:r>
              <a:rPr lang="en-US" sz="4400" dirty="0" err="1"/>
              <a:t>manusia</a:t>
            </a:r>
            <a:r>
              <a:rPr lang="en-US" sz="4400" dirty="0"/>
              <a:t> (SDM) yang </a:t>
            </a:r>
            <a:r>
              <a:rPr lang="en-US" sz="4400" dirty="0" err="1"/>
              <a:t>membantu</a:t>
            </a:r>
            <a:r>
              <a:rPr lang="en-US" sz="4400" dirty="0"/>
              <a:t> </a:t>
            </a:r>
            <a:r>
              <a:rPr lang="en-US" sz="4400" dirty="0" err="1"/>
              <a:t>memastikan</a:t>
            </a:r>
            <a:r>
              <a:rPr lang="en-US" sz="4400" dirty="0"/>
              <a:t> </a:t>
            </a:r>
            <a:r>
              <a:rPr lang="en-US" sz="4400" dirty="0" err="1"/>
              <a:t>setiap</a:t>
            </a:r>
            <a:r>
              <a:rPr lang="en-US" sz="4400" dirty="0"/>
              <a:t> </a:t>
            </a:r>
            <a:r>
              <a:rPr lang="en-US" sz="4400" dirty="0" err="1"/>
              <a:t>posisi</a:t>
            </a:r>
            <a:r>
              <a:rPr lang="en-US" sz="4400" dirty="0"/>
              <a:t> </a:t>
            </a:r>
            <a:r>
              <a:rPr lang="en-US" sz="4400" dirty="0" err="1"/>
              <a:t>diisi</a:t>
            </a:r>
            <a:r>
              <a:rPr lang="en-US" sz="4400" dirty="0"/>
              <a:t> </a:t>
            </a:r>
            <a:r>
              <a:rPr lang="en-US" sz="4400" dirty="0" err="1"/>
              <a:t>oleh</a:t>
            </a:r>
            <a:r>
              <a:rPr lang="en-US" sz="4400" dirty="0"/>
              <a:t> orang yang </a:t>
            </a:r>
            <a:r>
              <a:rPr lang="en-US" sz="4400" dirty="0" err="1"/>
              <a:t>tepat</a:t>
            </a:r>
            <a:r>
              <a:rPr lang="en-US" sz="4400" dirty="0"/>
              <a:t> </a:t>
            </a:r>
            <a:r>
              <a:rPr lang="en-US" sz="4400" dirty="0" err="1"/>
              <a:t>dengan</a:t>
            </a:r>
            <a:r>
              <a:rPr lang="en-US" sz="4400" dirty="0"/>
              <a:t> </a:t>
            </a:r>
            <a:r>
              <a:rPr lang="en-US" sz="4400" dirty="0" err="1"/>
              <a:t>beban</a:t>
            </a:r>
            <a:r>
              <a:rPr lang="en-US" sz="4400" dirty="0"/>
              <a:t> </a:t>
            </a:r>
            <a:r>
              <a:rPr lang="en-US" sz="4400" dirty="0" err="1"/>
              <a:t>kerja</a:t>
            </a:r>
            <a:r>
              <a:rPr lang="en-US" sz="4400" dirty="0"/>
              <a:t> yang </a:t>
            </a:r>
            <a:r>
              <a:rPr lang="en-US" sz="4400" dirty="0" err="1"/>
              <a:t>sesuai</a:t>
            </a:r>
            <a:r>
              <a:rPr lang="en-US" sz="4400" dirty="0"/>
              <a:t>. </a:t>
            </a:r>
            <a:r>
              <a:rPr lang="en-US" sz="4400" dirty="0" err="1"/>
              <a:t>Anjab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ABK </a:t>
            </a:r>
            <a:r>
              <a:rPr lang="en-US" sz="4400" dirty="0" err="1"/>
              <a:t>memberikan</a:t>
            </a:r>
            <a:r>
              <a:rPr lang="en-US" sz="4400" dirty="0"/>
              <a:t> </a:t>
            </a:r>
            <a:r>
              <a:rPr lang="en-US" sz="4400" dirty="0" err="1"/>
              <a:t>informasi</a:t>
            </a:r>
            <a:r>
              <a:rPr lang="en-US" sz="4400" dirty="0"/>
              <a:t> </a:t>
            </a:r>
            <a:r>
              <a:rPr lang="en-US" sz="4400" dirty="0" err="1"/>
              <a:t>rinci</a:t>
            </a:r>
            <a:r>
              <a:rPr lang="en-US" sz="4400" dirty="0"/>
              <a:t> </a:t>
            </a:r>
            <a:r>
              <a:rPr lang="en-US" sz="4400" dirty="0" err="1"/>
              <a:t>mengenai</a:t>
            </a:r>
            <a:r>
              <a:rPr lang="en-US" sz="4400" dirty="0"/>
              <a:t> </a:t>
            </a:r>
            <a:r>
              <a:rPr lang="en-US" sz="4400" dirty="0" err="1"/>
              <a:t>tugas</a:t>
            </a:r>
            <a:r>
              <a:rPr lang="en-US" sz="4400" dirty="0"/>
              <a:t>, </a:t>
            </a:r>
            <a:r>
              <a:rPr lang="en-US" sz="4400" dirty="0" err="1"/>
              <a:t>tanggung</a:t>
            </a:r>
            <a:r>
              <a:rPr lang="en-US" sz="4400" dirty="0"/>
              <a:t> </a:t>
            </a:r>
            <a:r>
              <a:rPr lang="en-US" sz="4400" dirty="0" err="1"/>
              <a:t>jawab</a:t>
            </a:r>
            <a:r>
              <a:rPr lang="en-US" sz="4400" dirty="0"/>
              <a:t>, </a:t>
            </a:r>
            <a:r>
              <a:rPr lang="en-US" sz="4400" dirty="0" err="1"/>
              <a:t>persyaratan</a:t>
            </a:r>
            <a:r>
              <a:rPr lang="en-US" sz="4400" dirty="0"/>
              <a:t>, </a:t>
            </a:r>
            <a:r>
              <a:rPr lang="en-US" sz="4400" dirty="0" err="1"/>
              <a:t>kualifikasi</a:t>
            </a:r>
            <a:r>
              <a:rPr lang="en-US" sz="4400" dirty="0"/>
              <a:t>,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karakteristik</a:t>
            </a:r>
            <a:r>
              <a:rPr lang="en-US" sz="4400" dirty="0"/>
              <a:t> </a:t>
            </a:r>
            <a:r>
              <a:rPr lang="en-US" sz="4400" dirty="0" err="1"/>
              <a:t>suatu</a:t>
            </a:r>
            <a:r>
              <a:rPr lang="en-US" sz="4400" dirty="0"/>
              <a:t> </a:t>
            </a:r>
            <a:r>
              <a:rPr lang="en-US" sz="4400" dirty="0" err="1"/>
              <a:t>pekerjaan</a:t>
            </a:r>
            <a:r>
              <a:rPr lang="en-US" sz="4400" dirty="0"/>
              <a:t>.</a:t>
            </a:r>
          </a:p>
        </p:txBody>
      </p:sp>
      <p:sp>
        <p:nvSpPr>
          <p:cNvPr id="5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8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2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3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6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7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  <p:extLst>
      <p:ext uri="{BB962C8B-B14F-4D97-AF65-F5344CB8AC3E}">
        <p14:creationId xmlns:p14="http://schemas.microsoft.com/office/powerpoint/2010/main" val="181770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26"/>
          <p:cNvSpPr txBox="1"/>
          <p:nvPr/>
        </p:nvSpPr>
        <p:spPr>
          <a:xfrm>
            <a:off x="1497300" y="967398"/>
            <a:ext cx="16230600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 err="1" smtClean="0"/>
              <a:t>Ya</a:t>
            </a:r>
            <a:r>
              <a:rPr lang="en-US" sz="4400" b="1" dirty="0" smtClean="0"/>
              <a:t>, </a:t>
            </a:r>
            <a:r>
              <a:rPr lang="en-US" sz="4400" b="1" dirty="0" err="1" smtClean="0"/>
              <a:t>Anjab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dan</a:t>
            </a:r>
            <a:r>
              <a:rPr lang="en-US" sz="4400" b="1" dirty="0" smtClean="0"/>
              <a:t> ABK : </a:t>
            </a:r>
            <a:r>
              <a:rPr lang="en-US" sz="4400" b="1" dirty="0" err="1" smtClean="0"/>
              <a:t>Dukungan</a:t>
            </a:r>
            <a:r>
              <a:rPr lang="en-US" sz="4400" b="1" dirty="0" smtClean="0"/>
              <a:t> </a:t>
            </a:r>
            <a:r>
              <a:rPr lang="en-US" sz="4400" b="1" dirty="0" err="1"/>
              <a:t>terhadap</a:t>
            </a:r>
            <a:r>
              <a:rPr lang="en-US" sz="4400" b="1" dirty="0"/>
              <a:t> </a:t>
            </a:r>
            <a:r>
              <a:rPr lang="en-US" sz="4400" b="1" dirty="0" err="1"/>
              <a:t>Penyusunan</a:t>
            </a:r>
            <a:r>
              <a:rPr lang="en-US" sz="4400" b="1" dirty="0"/>
              <a:t> </a:t>
            </a:r>
            <a:r>
              <a:rPr lang="en-US" sz="4400" b="1" dirty="0" err="1"/>
              <a:t>Formasi</a:t>
            </a:r>
            <a:endParaRPr lang="en-US" sz="4400" dirty="0"/>
          </a:p>
          <a:p>
            <a:endParaRPr lang="en-US" sz="4400" dirty="0" smtClean="0"/>
          </a:p>
          <a:p>
            <a:r>
              <a:rPr lang="en-US" sz="4400" dirty="0" err="1" smtClean="0"/>
              <a:t>Anjab</a:t>
            </a:r>
            <a:r>
              <a:rPr lang="en-US" sz="4400" dirty="0" smtClean="0"/>
              <a:t> </a:t>
            </a:r>
            <a:r>
              <a:rPr lang="en-US" sz="4400" dirty="0" err="1"/>
              <a:t>dan</a:t>
            </a:r>
            <a:r>
              <a:rPr lang="en-US" sz="4400" dirty="0"/>
              <a:t> ABK </a:t>
            </a:r>
            <a:r>
              <a:rPr lang="en-US" sz="4400" dirty="0" err="1"/>
              <a:t>digunakan</a:t>
            </a:r>
            <a:r>
              <a:rPr lang="en-US" sz="4400" dirty="0"/>
              <a:t>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menyusun</a:t>
            </a:r>
            <a:r>
              <a:rPr lang="en-US" sz="4400" dirty="0"/>
              <a:t> </a:t>
            </a:r>
            <a:r>
              <a:rPr lang="en-US" sz="4400" dirty="0" err="1"/>
              <a:t>kebutuhan</a:t>
            </a:r>
            <a:r>
              <a:rPr lang="en-US" sz="4400" dirty="0"/>
              <a:t> </a:t>
            </a:r>
            <a:r>
              <a:rPr lang="en-US" sz="4400" dirty="0" err="1"/>
              <a:t>jumlah</a:t>
            </a:r>
            <a:r>
              <a:rPr lang="en-US" sz="4400" dirty="0"/>
              <a:t> </a:t>
            </a:r>
            <a:r>
              <a:rPr lang="en-US" sz="4400" dirty="0" err="1"/>
              <a:t>serta</a:t>
            </a:r>
            <a:r>
              <a:rPr lang="en-US" sz="4400" dirty="0"/>
              <a:t> </a:t>
            </a:r>
            <a:r>
              <a:rPr lang="en-US" sz="4400" dirty="0" err="1"/>
              <a:t>jenis</a:t>
            </a:r>
            <a:r>
              <a:rPr lang="en-US" sz="4400" dirty="0"/>
              <a:t> </a:t>
            </a:r>
            <a:r>
              <a:rPr lang="en-US" sz="4400" dirty="0" err="1"/>
              <a:t>jabatan</a:t>
            </a:r>
            <a:r>
              <a:rPr lang="en-US" sz="4400" dirty="0"/>
              <a:t> </a:t>
            </a:r>
            <a:r>
              <a:rPr lang="en-US" sz="4400" dirty="0" err="1"/>
              <a:t>dari</a:t>
            </a:r>
            <a:r>
              <a:rPr lang="en-US" sz="4400" dirty="0"/>
              <a:t> PNS </a:t>
            </a:r>
            <a:r>
              <a:rPr lang="en-US" sz="4400" dirty="0" err="1"/>
              <a:t>dan</a:t>
            </a:r>
            <a:r>
              <a:rPr lang="en-US" sz="4400" dirty="0"/>
              <a:t> PPPK. </a:t>
            </a:r>
            <a:r>
              <a:rPr lang="en-US" sz="4400" dirty="0" err="1"/>
              <a:t>Dengan</a:t>
            </a:r>
            <a:r>
              <a:rPr lang="en-US" sz="4400" dirty="0"/>
              <a:t> </a:t>
            </a:r>
            <a:r>
              <a:rPr lang="en-US" sz="4400" dirty="0" err="1"/>
              <a:t>adanya</a:t>
            </a:r>
            <a:r>
              <a:rPr lang="en-US" sz="4400" dirty="0"/>
              <a:t> </a:t>
            </a:r>
            <a:r>
              <a:rPr lang="en-US" sz="4400" dirty="0" err="1"/>
              <a:t>Anjab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ABK, </a:t>
            </a:r>
            <a:r>
              <a:rPr lang="en-US" sz="4400" dirty="0" err="1"/>
              <a:t>instansi</a:t>
            </a:r>
            <a:r>
              <a:rPr lang="en-US" sz="4400" dirty="0"/>
              <a:t> </a:t>
            </a:r>
            <a:r>
              <a:rPr lang="en-US" sz="4400" dirty="0" err="1"/>
              <a:t>pemerintah</a:t>
            </a:r>
            <a:r>
              <a:rPr lang="en-US" sz="4400" dirty="0"/>
              <a:t> </a:t>
            </a:r>
            <a:r>
              <a:rPr lang="en-US" sz="4400" dirty="0" err="1"/>
              <a:t>dapat</a:t>
            </a:r>
            <a:r>
              <a:rPr lang="en-US" sz="4400" dirty="0"/>
              <a:t> </a:t>
            </a:r>
            <a:r>
              <a:rPr lang="en-US" sz="4400" dirty="0" err="1"/>
              <a:t>mengetahui</a:t>
            </a:r>
            <a:r>
              <a:rPr lang="en-US" sz="4400" dirty="0"/>
              <a:t> </a:t>
            </a:r>
            <a:r>
              <a:rPr lang="en-US" sz="4400" dirty="0" err="1"/>
              <a:t>uraian</a:t>
            </a:r>
            <a:r>
              <a:rPr lang="en-US" sz="4400" dirty="0"/>
              <a:t> </a:t>
            </a:r>
            <a:r>
              <a:rPr lang="en-US" sz="4400" dirty="0" err="1"/>
              <a:t>jabatan</a:t>
            </a:r>
            <a:r>
              <a:rPr lang="en-US" sz="4400" dirty="0"/>
              <a:t>, </a:t>
            </a:r>
            <a:r>
              <a:rPr lang="en-US" sz="4400" dirty="0" err="1"/>
              <a:t>beban</a:t>
            </a:r>
            <a:r>
              <a:rPr lang="en-US" sz="4400" dirty="0"/>
              <a:t> </a:t>
            </a:r>
            <a:r>
              <a:rPr lang="en-US" sz="4400" dirty="0" err="1"/>
              <a:t>kerja</a:t>
            </a:r>
            <a:r>
              <a:rPr lang="en-US" sz="4400" dirty="0"/>
              <a:t> per </a:t>
            </a:r>
            <a:r>
              <a:rPr lang="en-US" sz="4400" dirty="0" err="1"/>
              <a:t>jabatan</a:t>
            </a:r>
            <a:r>
              <a:rPr lang="en-US" sz="4400" dirty="0"/>
              <a:t>, </a:t>
            </a:r>
            <a:r>
              <a:rPr lang="en-US" sz="4400" dirty="0" err="1"/>
              <a:t>peta</a:t>
            </a:r>
            <a:r>
              <a:rPr lang="en-US" sz="4400" dirty="0"/>
              <a:t> </a:t>
            </a:r>
            <a:r>
              <a:rPr lang="en-US" sz="4400" dirty="0" err="1"/>
              <a:t>jabatan</a:t>
            </a:r>
            <a:r>
              <a:rPr lang="en-US" sz="4400" dirty="0"/>
              <a:t>,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bobot</a:t>
            </a:r>
            <a:r>
              <a:rPr lang="en-US" sz="4400" dirty="0"/>
              <a:t> </a:t>
            </a:r>
            <a:r>
              <a:rPr lang="en-US" sz="4400" dirty="0" err="1"/>
              <a:t>jabatan</a:t>
            </a:r>
            <a:r>
              <a:rPr lang="en-US" sz="4400" dirty="0"/>
              <a:t>.</a:t>
            </a:r>
          </a:p>
        </p:txBody>
      </p:sp>
      <p:sp>
        <p:nvSpPr>
          <p:cNvPr id="5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8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2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3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6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7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  <p:extLst>
      <p:ext uri="{BB962C8B-B14F-4D97-AF65-F5344CB8AC3E}">
        <p14:creationId xmlns:p14="http://schemas.microsoft.com/office/powerpoint/2010/main" val="283755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0;p26"/>
          <p:cNvSpPr txBox="1"/>
          <p:nvPr/>
        </p:nvSpPr>
        <p:spPr>
          <a:xfrm>
            <a:off x="1497300" y="946616"/>
            <a:ext cx="16230600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 err="1" smtClean="0"/>
              <a:t>Ya</a:t>
            </a:r>
            <a:r>
              <a:rPr lang="en-US" sz="4400" b="1" dirty="0" smtClean="0"/>
              <a:t>, </a:t>
            </a:r>
            <a:r>
              <a:rPr lang="en-US" sz="4400" b="1" dirty="0" err="1" smtClean="0"/>
              <a:t>Anjab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dan</a:t>
            </a:r>
            <a:r>
              <a:rPr lang="en-US" sz="4400" b="1" dirty="0" smtClean="0"/>
              <a:t> ABK = </a:t>
            </a:r>
            <a:r>
              <a:rPr lang="en-US" sz="4400" b="1" dirty="0" err="1" smtClean="0"/>
              <a:t>Promosi</a:t>
            </a:r>
            <a:r>
              <a:rPr lang="en-US" sz="4400" b="1" dirty="0" smtClean="0"/>
              <a:t> </a:t>
            </a:r>
            <a:r>
              <a:rPr lang="en-US" sz="4400" b="1" dirty="0" err="1"/>
              <a:t>dan</a:t>
            </a:r>
            <a:r>
              <a:rPr lang="en-US" sz="4400" b="1" dirty="0"/>
              <a:t> </a:t>
            </a:r>
            <a:r>
              <a:rPr lang="en-US" sz="4400" b="1" dirty="0" err="1"/>
              <a:t>Peningkatan</a:t>
            </a:r>
            <a:r>
              <a:rPr lang="en-US" sz="4400" b="1" dirty="0"/>
              <a:t> </a:t>
            </a:r>
            <a:r>
              <a:rPr lang="en-US" sz="4400" b="1" dirty="0" err="1"/>
              <a:t>Kinerja</a:t>
            </a:r>
            <a:endParaRPr lang="en-US" sz="4400" dirty="0"/>
          </a:p>
          <a:p>
            <a:endParaRPr lang="en-US" sz="4400" dirty="0" smtClean="0"/>
          </a:p>
          <a:p>
            <a:r>
              <a:rPr lang="en-US" sz="4400" dirty="0" err="1" smtClean="0"/>
              <a:t>Hasil</a:t>
            </a:r>
            <a:r>
              <a:rPr lang="en-US" sz="4400" dirty="0" smtClean="0"/>
              <a:t> </a:t>
            </a:r>
            <a:r>
              <a:rPr lang="en-US" sz="4400" dirty="0" err="1"/>
              <a:t>Anjab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ABK </a:t>
            </a:r>
            <a:r>
              <a:rPr lang="en-US" sz="4400" dirty="0" err="1"/>
              <a:t>dapat</a:t>
            </a:r>
            <a:r>
              <a:rPr lang="en-US" sz="4400" dirty="0"/>
              <a:t> </a:t>
            </a:r>
            <a:r>
              <a:rPr lang="en-US" sz="4400" dirty="0" err="1"/>
              <a:t>digunakan</a:t>
            </a:r>
            <a:r>
              <a:rPr lang="en-US" sz="4400" dirty="0"/>
              <a:t>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menganalisis</a:t>
            </a:r>
            <a:r>
              <a:rPr lang="en-US" sz="4400" dirty="0"/>
              <a:t> </a:t>
            </a:r>
            <a:r>
              <a:rPr lang="en-US" sz="4400" dirty="0" err="1"/>
              <a:t>kebutuhan</a:t>
            </a:r>
            <a:r>
              <a:rPr lang="en-US" sz="4400" dirty="0"/>
              <a:t> </a:t>
            </a:r>
            <a:r>
              <a:rPr lang="en-US" sz="4400" dirty="0" err="1"/>
              <a:t>pegawai</a:t>
            </a:r>
            <a:r>
              <a:rPr lang="en-US" sz="4400" dirty="0"/>
              <a:t>, </a:t>
            </a:r>
            <a:r>
              <a:rPr lang="en-US" sz="4400" dirty="0" err="1"/>
              <a:t>menetapkan</a:t>
            </a:r>
            <a:r>
              <a:rPr lang="en-US" sz="4400" dirty="0"/>
              <a:t> </a:t>
            </a:r>
            <a:r>
              <a:rPr lang="en-US" sz="4400" dirty="0" err="1"/>
              <a:t>kompetensi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syarat</a:t>
            </a:r>
            <a:r>
              <a:rPr lang="en-US" sz="4400" dirty="0"/>
              <a:t> </a:t>
            </a:r>
            <a:r>
              <a:rPr lang="en-US" sz="4400" dirty="0" err="1"/>
              <a:t>jabatan</a:t>
            </a:r>
            <a:r>
              <a:rPr lang="en-US" sz="4400" dirty="0"/>
              <a:t>, </a:t>
            </a:r>
            <a:r>
              <a:rPr lang="en-US" sz="4400" dirty="0" err="1"/>
              <a:t>serta</a:t>
            </a:r>
            <a:r>
              <a:rPr lang="en-US" sz="4400" dirty="0"/>
              <a:t> </a:t>
            </a:r>
            <a:r>
              <a:rPr lang="en-US" sz="4400" dirty="0" err="1"/>
              <a:t>sebagai</a:t>
            </a:r>
            <a:r>
              <a:rPr lang="en-US" sz="4400" dirty="0"/>
              <a:t> </a:t>
            </a:r>
            <a:r>
              <a:rPr lang="en-US" sz="4400" dirty="0" err="1"/>
              <a:t>indikator</a:t>
            </a:r>
            <a:r>
              <a:rPr lang="en-US" sz="4400" dirty="0"/>
              <a:t> </a:t>
            </a:r>
            <a:r>
              <a:rPr lang="en-US" sz="4400" dirty="0" err="1"/>
              <a:t>kinerja</a:t>
            </a:r>
            <a:r>
              <a:rPr lang="en-US" sz="4400" dirty="0"/>
              <a:t> </a:t>
            </a:r>
            <a:r>
              <a:rPr lang="en-US" sz="4400" dirty="0" err="1"/>
              <a:t>pegawai</a:t>
            </a:r>
            <a:r>
              <a:rPr lang="en-US" sz="4400" dirty="0"/>
              <a:t>. </a:t>
            </a:r>
            <a:r>
              <a:rPr lang="en-US" sz="4400" dirty="0" err="1"/>
              <a:t>Anjab</a:t>
            </a:r>
            <a:r>
              <a:rPr lang="en-US" sz="4400" dirty="0"/>
              <a:t> </a:t>
            </a:r>
            <a:r>
              <a:rPr lang="en-US" sz="4400" dirty="0" err="1"/>
              <a:t>membantu</a:t>
            </a:r>
            <a:r>
              <a:rPr lang="en-US" sz="4400" dirty="0"/>
              <a:t> </a:t>
            </a:r>
            <a:r>
              <a:rPr lang="en-US" sz="4400" dirty="0" err="1"/>
              <a:t>menetapkan</a:t>
            </a:r>
            <a:r>
              <a:rPr lang="en-US" sz="4400" dirty="0"/>
              <a:t> </a:t>
            </a:r>
            <a:r>
              <a:rPr lang="en-US" sz="4400" dirty="0" err="1"/>
              <a:t>standar</a:t>
            </a:r>
            <a:r>
              <a:rPr lang="en-US" sz="4400" dirty="0"/>
              <a:t> </a:t>
            </a:r>
            <a:r>
              <a:rPr lang="en-US" sz="4400" dirty="0" err="1"/>
              <a:t>kinerja</a:t>
            </a:r>
            <a:r>
              <a:rPr lang="en-US" sz="4400" dirty="0"/>
              <a:t> yang </a:t>
            </a:r>
            <a:r>
              <a:rPr lang="en-US" sz="4400" dirty="0" err="1"/>
              <a:t>jelas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memberikan</a:t>
            </a:r>
            <a:r>
              <a:rPr lang="en-US" sz="4400" dirty="0"/>
              <a:t> </a:t>
            </a:r>
            <a:r>
              <a:rPr lang="en-US" sz="4400" dirty="0" err="1"/>
              <a:t>dasar</a:t>
            </a:r>
            <a:r>
              <a:rPr lang="en-US" sz="4400" dirty="0"/>
              <a:t> </a:t>
            </a:r>
            <a:r>
              <a:rPr lang="en-US" sz="4400" dirty="0" err="1"/>
              <a:t>objektif</a:t>
            </a:r>
            <a:r>
              <a:rPr lang="en-US" sz="4400" dirty="0"/>
              <a:t>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menilai</a:t>
            </a:r>
            <a:r>
              <a:rPr lang="en-US" sz="4400" dirty="0"/>
              <a:t> </a:t>
            </a:r>
            <a:r>
              <a:rPr lang="en-US" sz="4400" dirty="0" err="1"/>
              <a:t>kinerja</a:t>
            </a:r>
            <a:r>
              <a:rPr lang="en-US" sz="4400" dirty="0"/>
              <a:t> </a:t>
            </a:r>
            <a:r>
              <a:rPr lang="en-US" sz="4400" dirty="0" err="1"/>
              <a:t>karyawan</a:t>
            </a:r>
            <a:r>
              <a:rPr lang="en-US" sz="4400" dirty="0"/>
              <a:t>.</a:t>
            </a:r>
          </a:p>
        </p:txBody>
      </p:sp>
      <p:sp>
        <p:nvSpPr>
          <p:cNvPr id="7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10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4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5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8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9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  <p:extLst>
      <p:ext uri="{BB962C8B-B14F-4D97-AF65-F5344CB8AC3E}">
        <p14:creationId xmlns:p14="http://schemas.microsoft.com/office/powerpoint/2010/main" val="20889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26"/>
          <p:cNvSpPr txBox="1"/>
          <p:nvPr/>
        </p:nvSpPr>
        <p:spPr>
          <a:xfrm>
            <a:off x="1497300" y="323156"/>
            <a:ext cx="16230600" cy="812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 err="1" smtClean="0"/>
              <a:t>Ya</a:t>
            </a:r>
            <a:r>
              <a:rPr lang="en-US" sz="4400" b="1" dirty="0" smtClean="0"/>
              <a:t>, </a:t>
            </a:r>
            <a:r>
              <a:rPr lang="en-US" sz="4400" b="1" dirty="0" err="1" smtClean="0"/>
              <a:t>Hasilnya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Anjab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dan</a:t>
            </a:r>
            <a:r>
              <a:rPr lang="en-US" sz="4400" b="1" dirty="0" smtClean="0"/>
              <a:t> ABK = </a:t>
            </a:r>
            <a:r>
              <a:rPr lang="en-US" sz="4400" b="1" dirty="0" err="1" smtClean="0"/>
              <a:t>Digunakan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sebagai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Indikator</a:t>
            </a:r>
            <a:r>
              <a:rPr lang="en-US" sz="4400" b="1" dirty="0" smtClean="0"/>
              <a:t> </a:t>
            </a:r>
            <a:r>
              <a:rPr lang="en-US" sz="4400" b="1" dirty="0" err="1"/>
              <a:t>Keberhasilan</a:t>
            </a:r>
            <a:r>
              <a:rPr lang="en-US" sz="4400" b="1" dirty="0"/>
              <a:t> </a:t>
            </a:r>
            <a:r>
              <a:rPr lang="en-US" sz="4400" b="1" dirty="0" err="1"/>
              <a:t>Organisasi</a:t>
            </a:r>
            <a:endParaRPr lang="en-US" sz="4400" dirty="0"/>
          </a:p>
          <a:p>
            <a:endParaRPr lang="en-US" sz="4400" dirty="0" smtClean="0"/>
          </a:p>
          <a:p>
            <a:r>
              <a:rPr lang="en-US" sz="4400" dirty="0" err="1" smtClean="0"/>
              <a:t>Penyusunan</a:t>
            </a:r>
            <a:r>
              <a:rPr lang="en-US" sz="4400" dirty="0" smtClean="0"/>
              <a:t> </a:t>
            </a:r>
            <a:r>
              <a:rPr lang="en-US" sz="4400" dirty="0" err="1"/>
              <a:t>Anjab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ABK yang </a:t>
            </a:r>
            <a:r>
              <a:rPr lang="en-US" sz="4400" dirty="0" err="1"/>
              <a:t>baik</a:t>
            </a:r>
            <a:r>
              <a:rPr lang="en-US" sz="4400" dirty="0"/>
              <a:t> </a:t>
            </a:r>
            <a:r>
              <a:rPr lang="en-US" sz="4400" dirty="0" err="1"/>
              <a:t>dapat</a:t>
            </a:r>
            <a:r>
              <a:rPr lang="en-US" sz="4400" dirty="0"/>
              <a:t> </a:t>
            </a:r>
            <a:r>
              <a:rPr lang="en-US" sz="4400" dirty="0" err="1"/>
              <a:t>menciptakan</a:t>
            </a:r>
            <a:r>
              <a:rPr lang="en-US" sz="4400" dirty="0"/>
              <a:t> </a:t>
            </a:r>
            <a:r>
              <a:rPr lang="en-US" sz="4400" dirty="0" err="1"/>
              <a:t>struktur</a:t>
            </a:r>
            <a:r>
              <a:rPr lang="en-US" sz="4400" dirty="0"/>
              <a:t> </a:t>
            </a:r>
            <a:r>
              <a:rPr lang="en-US" sz="4400" dirty="0" err="1"/>
              <a:t>organisasi</a:t>
            </a:r>
            <a:r>
              <a:rPr lang="en-US" sz="4400" dirty="0"/>
              <a:t> yang </a:t>
            </a:r>
            <a:r>
              <a:rPr lang="en-US" sz="4400" dirty="0" err="1"/>
              <a:t>lebih</a:t>
            </a:r>
            <a:r>
              <a:rPr lang="en-US" sz="4400" dirty="0"/>
              <a:t> optimal, </a:t>
            </a:r>
            <a:r>
              <a:rPr lang="en-US" sz="4400" dirty="0" err="1"/>
              <a:t>meningkatkan</a:t>
            </a:r>
            <a:r>
              <a:rPr lang="en-US" sz="4400" dirty="0"/>
              <a:t> </a:t>
            </a:r>
            <a:r>
              <a:rPr lang="en-US" sz="4400" dirty="0" err="1"/>
              <a:t>produktivitas</a:t>
            </a:r>
            <a:r>
              <a:rPr lang="en-US" sz="4400" dirty="0"/>
              <a:t>, </a:t>
            </a:r>
            <a:r>
              <a:rPr lang="en-US" sz="4400" dirty="0" err="1"/>
              <a:t>serta</a:t>
            </a:r>
            <a:r>
              <a:rPr lang="en-US" sz="4400" dirty="0"/>
              <a:t> </a:t>
            </a:r>
            <a:r>
              <a:rPr lang="en-US" sz="4400" dirty="0" err="1"/>
              <a:t>memastikan</a:t>
            </a:r>
            <a:r>
              <a:rPr lang="en-US" sz="4400" dirty="0"/>
              <a:t> </a:t>
            </a:r>
            <a:r>
              <a:rPr lang="en-US" sz="4400" dirty="0" err="1"/>
              <a:t>setiap</a:t>
            </a:r>
            <a:r>
              <a:rPr lang="en-US" sz="4400" dirty="0"/>
              <a:t> </a:t>
            </a:r>
            <a:r>
              <a:rPr lang="en-US" sz="4400" dirty="0" err="1"/>
              <a:t>individu</a:t>
            </a:r>
            <a:r>
              <a:rPr lang="en-US" sz="4400" dirty="0"/>
              <a:t> </a:t>
            </a:r>
            <a:r>
              <a:rPr lang="en-US" sz="4400" dirty="0" err="1"/>
              <a:t>dapat</a:t>
            </a:r>
            <a:r>
              <a:rPr lang="en-US" sz="4400" dirty="0"/>
              <a:t> </a:t>
            </a:r>
            <a:r>
              <a:rPr lang="en-US" sz="4400" dirty="0" err="1"/>
              <a:t>berkontribusi</a:t>
            </a:r>
            <a:r>
              <a:rPr lang="en-US" sz="4400" dirty="0"/>
              <a:t> </a:t>
            </a:r>
            <a:r>
              <a:rPr lang="en-US" sz="4400" dirty="0" err="1"/>
              <a:t>maksimal</a:t>
            </a:r>
            <a:r>
              <a:rPr lang="en-US" sz="4400" dirty="0"/>
              <a:t> </a:t>
            </a:r>
            <a:r>
              <a:rPr lang="en-US" sz="4400" dirty="0" err="1"/>
              <a:t>sesuai</a:t>
            </a:r>
            <a:r>
              <a:rPr lang="en-US" sz="4400" dirty="0"/>
              <a:t> </a:t>
            </a:r>
            <a:r>
              <a:rPr lang="en-US" sz="4400" dirty="0" err="1"/>
              <a:t>kompetensi</a:t>
            </a:r>
            <a:r>
              <a:rPr lang="en-US" sz="4400" dirty="0"/>
              <a:t>. </a:t>
            </a:r>
            <a:r>
              <a:rPr lang="en-US" sz="4400" dirty="0" err="1"/>
              <a:t>Hasil</a:t>
            </a:r>
            <a:r>
              <a:rPr lang="en-US" sz="4400" dirty="0"/>
              <a:t> </a:t>
            </a:r>
            <a:r>
              <a:rPr lang="en-US" sz="4400" dirty="0" err="1"/>
              <a:t>analisis</a:t>
            </a:r>
            <a:r>
              <a:rPr lang="en-US" sz="4400" dirty="0"/>
              <a:t> </a:t>
            </a:r>
            <a:r>
              <a:rPr lang="en-US" sz="4400" dirty="0" err="1"/>
              <a:t>jabatan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analisis</a:t>
            </a:r>
            <a:r>
              <a:rPr lang="en-US" sz="4400" dirty="0"/>
              <a:t> </a:t>
            </a:r>
            <a:r>
              <a:rPr lang="en-US" sz="4400" dirty="0" err="1"/>
              <a:t>beban</a:t>
            </a:r>
            <a:r>
              <a:rPr lang="en-US" sz="4400" dirty="0"/>
              <a:t> </a:t>
            </a:r>
            <a:r>
              <a:rPr lang="en-US" sz="4400" dirty="0" err="1"/>
              <a:t>kerja</a:t>
            </a:r>
            <a:r>
              <a:rPr lang="en-US" sz="4400" dirty="0"/>
              <a:t> </a:t>
            </a:r>
            <a:r>
              <a:rPr lang="en-US" sz="4400" dirty="0" err="1"/>
              <a:t>berupa</a:t>
            </a:r>
            <a:r>
              <a:rPr lang="en-US" sz="4400" dirty="0"/>
              <a:t> </a:t>
            </a:r>
            <a:r>
              <a:rPr lang="en-US" sz="4400" dirty="0" err="1"/>
              <a:t>uraian</a:t>
            </a:r>
            <a:r>
              <a:rPr lang="en-US" sz="4400" dirty="0"/>
              <a:t> </a:t>
            </a:r>
            <a:r>
              <a:rPr lang="en-US" sz="4400" dirty="0" err="1"/>
              <a:t>jabatan</a:t>
            </a:r>
            <a:r>
              <a:rPr lang="en-US" sz="4400" dirty="0"/>
              <a:t> </a:t>
            </a:r>
            <a:r>
              <a:rPr lang="en-US" sz="4400" dirty="0" err="1"/>
              <a:t>memegang</a:t>
            </a:r>
            <a:r>
              <a:rPr lang="en-US" sz="4400" dirty="0"/>
              <a:t> </a:t>
            </a:r>
            <a:r>
              <a:rPr lang="en-US" sz="4400" dirty="0" err="1"/>
              <a:t>peranan</a:t>
            </a:r>
            <a:r>
              <a:rPr lang="en-US" sz="4400" dirty="0"/>
              <a:t> </a:t>
            </a:r>
            <a:r>
              <a:rPr lang="en-US" sz="4400" dirty="0" err="1"/>
              <a:t>penting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mendasar</a:t>
            </a:r>
            <a:r>
              <a:rPr lang="en-US" sz="4400" dirty="0"/>
              <a:t> </a:t>
            </a:r>
            <a:r>
              <a:rPr lang="en-US" sz="4400" dirty="0" err="1"/>
              <a:t>dalam</a:t>
            </a:r>
            <a:r>
              <a:rPr lang="en-US" sz="4400" dirty="0"/>
              <a:t> </a:t>
            </a:r>
            <a:r>
              <a:rPr lang="en-US" sz="4400" dirty="0" err="1"/>
              <a:t>perencanaan</a:t>
            </a:r>
            <a:r>
              <a:rPr lang="en-US" sz="4400" dirty="0"/>
              <a:t> </a:t>
            </a:r>
            <a:r>
              <a:rPr lang="en-US" sz="4400" dirty="0" err="1"/>
              <a:t>jumlah</a:t>
            </a:r>
            <a:r>
              <a:rPr lang="en-US" sz="4400" dirty="0"/>
              <a:t>, </a:t>
            </a:r>
            <a:r>
              <a:rPr lang="en-US" sz="4400" dirty="0" err="1"/>
              <a:t>kualitas</a:t>
            </a:r>
            <a:r>
              <a:rPr lang="en-US" sz="4400" dirty="0"/>
              <a:t> (</a:t>
            </a:r>
            <a:r>
              <a:rPr lang="en-US" sz="4400" dirty="0" err="1"/>
              <a:t>kompetensi</a:t>
            </a:r>
            <a:r>
              <a:rPr lang="en-US" sz="4400" dirty="0"/>
              <a:t>), </a:t>
            </a:r>
            <a:r>
              <a:rPr lang="en-US" sz="4400" dirty="0" err="1"/>
              <a:t>rekrutmen</a:t>
            </a:r>
            <a:r>
              <a:rPr lang="en-US" sz="4400" dirty="0"/>
              <a:t>, </a:t>
            </a:r>
            <a:r>
              <a:rPr lang="en-US" sz="4400" dirty="0" err="1"/>
              <a:t>penempatan</a:t>
            </a:r>
            <a:r>
              <a:rPr lang="en-US" sz="4400" dirty="0"/>
              <a:t>, </a:t>
            </a:r>
            <a:r>
              <a:rPr lang="en-US" sz="4400" dirty="0" err="1"/>
              <a:t>penentuan</a:t>
            </a:r>
            <a:r>
              <a:rPr lang="en-US" sz="4400" dirty="0"/>
              <a:t> </a:t>
            </a:r>
            <a:r>
              <a:rPr lang="en-US" sz="4400" dirty="0" err="1"/>
              <a:t>besaran</a:t>
            </a:r>
            <a:r>
              <a:rPr lang="en-US" sz="4400" dirty="0"/>
              <a:t> </a:t>
            </a:r>
            <a:r>
              <a:rPr lang="en-US" sz="4400" dirty="0" err="1"/>
              <a:t>organisasi</a:t>
            </a:r>
            <a:r>
              <a:rPr lang="en-US" sz="4400" dirty="0"/>
              <a:t>, </a:t>
            </a:r>
            <a:r>
              <a:rPr lang="en-US" sz="4400" dirty="0" err="1"/>
              <a:t>pengembangan</a:t>
            </a:r>
            <a:r>
              <a:rPr lang="en-US" sz="4400" dirty="0"/>
              <a:t> SDM, </a:t>
            </a:r>
            <a:r>
              <a:rPr lang="en-US" sz="4400" dirty="0" err="1"/>
              <a:t>peningkatan</a:t>
            </a:r>
            <a:r>
              <a:rPr lang="en-US" sz="4400" dirty="0"/>
              <a:t> </a:t>
            </a:r>
            <a:r>
              <a:rPr lang="en-US" sz="4400" dirty="0" err="1"/>
              <a:t>kompetensi</a:t>
            </a:r>
            <a:r>
              <a:rPr lang="en-US" sz="4400" dirty="0"/>
              <a:t>, </a:t>
            </a:r>
            <a:r>
              <a:rPr lang="en-US" sz="4400" dirty="0" err="1"/>
              <a:t>serta</a:t>
            </a:r>
            <a:r>
              <a:rPr lang="en-US" sz="4400" dirty="0"/>
              <a:t> </a:t>
            </a:r>
            <a:r>
              <a:rPr lang="en-US" sz="4400" dirty="0" err="1"/>
              <a:t>penghasilan</a:t>
            </a:r>
            <a:r>
              <a:rPr lang="en-US" sz="4400" dirty="0"/>
              <a:t>.</a:t>
            </a:r>
          </a:p>
        </p:txBody>
      </p:sp>
      <p:sp>
        <p:nvSpPr>
          <p:cNvPr id="5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8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2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3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6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7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  <p:extLst>
      <p:ext uri="{BB962C8B-B14F-4D97-AF65-F5344CB8AC3E}">
        <p14:creationId xmlns:p14="http://schemas.microsoft.com/office/powerpoint/2010/main" val="2678717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26"/>
          <p:cNvSpPr txBox="1"/>
          <p:nvPr/>
        </p:nvSpPr>
        <p:spPr>
          <a:xfrm>
            <a:off x="1497300" y="323156"/>
            <a:ext cx="16230600" cy="812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 err="1" smtClean="0"/>
              <a:t>Ya</a:t>
            </a:r>
            <a:r>
              <a:rPr lang="en-US" sz="4400" b="1" dirty="0" smtClean="0"/>
              <a:t>, </a:t>
            </a:r>
            <a:r>
              <a:rPr lang="en-US" sz="4400" b="1" dirty="0" err="1" smtClean="0"/>
              <a:t>Hasilnya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Anjab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dan</a:t>
            </a:r>
            <a:r>
              <a:rPr lang="en-US" sz="4400" b="1" dirty="0" smtClean="0"/>
              <a:t> ABK = </a:t>
            </a:r>
            <a:r>
              <a:rPr lang="en-US" sz="4400" b="1" dirty="0" err="1" smtClean="0"/>
              <a:t>Digunakan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sebagai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Indikator</a:t>
            </a:r>
            <a:r>
              <a:rPr lang="en-US" sz="4400" b="1" dirty="0" smtClean="0"/>
              <a:t> </a:t>
            </a:r>
            <a:r>
              <a:rPr lang="en-US" sz="4400" b="1" dirty="0" err="1"/>
              <a:t>Keberhasilan</a:t>
            </a:r>
            <a:r>
              <a:rPr lang="en-US" sz="4400" b="1" dirty="0"/>
              <a:t> </a:t>
            </a:r>
            <a:r>
              <a:rPr lang="en-US" sz="4400" b="1" dirty="0" err="1"/>
              <a:t>Organisasi</a:t>
            </a:r>
            <a:endParaRPr lang="en-US" sz="4400" dirty="0"/>
          </a:p>
          <a:p>
            <a:endParaRPr lang="en-US" sz="4400" dirty="0" smtClean="0"/>
          </a:p>
          <a:p>
            <a:r>
              <a:rPr lang="en-US" sz="4400" dirty="0" err="1" smtClean="0"/>
              <a:t>Penyusunan</a:t>
            </a:r>
            <a:r>
              <a:rPr lang="en-US" sz="4400" dirty="0" smtClean="0"/>
              <a:t> </a:t>
            </a:r>
            <a:r>
              <a:rPr lang="en-US" sz="4400" dirty="0" err="1"/>
              <a:t>Anjab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ABK yang </a:t>
            </a:r>
            <a:r>
              <a:rPr lang="en-US" sz="4400" dirty="0" err="1"/>
              <a:t>baik</a:t>
            </a:r>
            <a:r>
              <a:rPr lang="en-US" sz="4400" dirty="0"/>
              <a:t> </a:t>
            </a:r>
            <a:r>
              <a:rPr lang="en-US" sz="4400" dirty="0" err="1"/>
              <a:t>dapat</a:t>
            </a:r>
            <a:r>
              <a:rPr lang="en-US" sz="4400" dirty="0"/>
              <a:t> </a:t>
            </a:r>
            <a:r>
              <a:rPr lang="en-US" sz="4400" dirty="0" err="1"/>
              <a:t>menciptakan</a:t>
            </a:r>
            <a:r>
              <a:rPr lang="en-US" sz="4400" dirty="0"/>
              <a:t> </a:t>
            </a:r>
            <a:r>
              <a:rPr lang="en-US" sz="4400" dirty="0" err="1"/>
              <a:t>struktur</a:t>
            </a:r>
            <a:r>
              <a:rPr lang="en-US" sz="4400" dirty="0"/>
              <a:t> </a:t>
            </a:r>
            <a:r>
              <a:rPr lang="en-US" sz="4400" dirty="0" err="1"/>
              <a:t>organisasi</a:t>
            </a:r>
            <a:r>
              <a:rPr lang="en-US" sz="4400" dirty="0"/>
              <a:t> yang </a:t>
            </a:r>
            <a:r>
              <a:rPr lang="en-US" sz="4400" dirty="0" err="1"/>
              <a:t>lebih</a:t>
            </a:r>
            <a:r>
              <a:rPr lang="en-US" sz="4400" dirty="0"/>
              <a:t> optimal, </a:t>
            </a:r>
            <a:r>
              <a:rPr lang="en-US" sz="4400" dirty="0" err="1"/>
              <a:t>meningkatkan</a:t>
            </a:r>
            <a:r>
              <a:rPr lang="en-US" sz="4400" dirty="0"/>
              <a:t> </a:t>
            </a:r>
            <a:r>
              <a:rPr lang="en-US" sz="4400" dirty="0" err="1"/>
              <a:t>produktivitas</a:t>
            </a:r>
            <a:r>
              <a:rPr lang="en-US" sz="4400" dirty="0"/>
              <a:t>, </a:t>
            </a:r>
            <a:r>
              <a:rPr lang="en-US" sz="4400" dirty="0" err="1"/>
              <a:t>serta</a:t>
            </a:r>
            <a:r>
              <a:rPr lang="en-US" sz="4400" dirty="0"/>
              <a:t> </a:t>
            </a:r>
            <a:r>
              <a:rPr lang="en-US" sz="4400" dirty="0" err="1"/>
              <a:t>memastikan</a:t>
            </a:r>
            <a:r>
              <a:rPr lang="en-US" sz="4400" dirty="0"/>
              <a:t> </a:t>
            </a:r>
            <a:r>
              <a:rPr lang="en-US" sz="4400" dirty="0" err="1"/>
              <a:t>setiap</a:t>
            </a:r>
            <a:r>
              <a:rPr lang="en-US" sz="4400" dirty="0"/>
              <a:t> </a:t>
            </a:r>
            <a:r>
              <a:rPr lang="en-US" sz="4400" dirty="0" err="1"/>
              <a:t>individu</a:t>
            </a:r>
            <a:r>
              <a:rPr lang="en-US" sz="4400" dirty="0"/>
              <a:t> </a:t>
            </a:r>
            <a:r>
              <a:rPr lang="en-US" sz="4400" dirty="0" err="1"/>
              <a:t>dapat</a:t>
            </a:r>
            <a:r>
              <a:rPr lang="en-US" sz="4400" dirty="0"/>
              <a:t> </a:t>
            </a:r>
            <a:r>
              <a:rPr lang="en-US" sz="4400" dirty="0" err="1"/>
              <a:t>berkontribusi</a:t>
            </a:r>
            <a:r>
              <a:rPr lang="en-US" sz="4400" dirty="0"/>
              <a:t> </a:t>
            </a:r>
            <a:r>
              <a:rPr lang="en-US" sz="4400" dirty="0" err="1"/>
              <a:t>maksimal</a:t>
            </a:r>
            <a:r>
              <a:rPr lang="en-US" sz="4400" dirty="0"/>
              <a:t> </a:t>
            </a:r>
            <a:r>
              <a:rPr lang="en-US" sz="4400" dirty="0" err="1"/>
              <a:t>sesuai</a:t>
            </a:r>
            <a:r>
              <a:rPr lang="en-US" sz="4400" dirty="0"/>
              <a:t> </a:t>
            </a:r>
            <a:r>
              <a:rPr lang="en-US" sz="4400" dirty="0" err="1"/>
              <a:t>kompetensi</a:t>
            </a:r>
            <a:r>
              <a:rPr lang="en-US" sz="4400" dirty="0"/>
              <a:t>. </a:t>
            </a:r>
            <a:r>
              <a:rPr lang="en-US" sz="4400" dirty="0" err="1"/>
              <a:t>Hasil</a:t>
            </a:r>
            <a:r>
              <a:rPr lang="en-US" sz="4400" dirty="0"/>
              <a:t> </a:t>
            </a:r>
            <a:r>
              <a:rPr lang="en-US" sz="4400" dirty="0" err="1"/>
              <a:t>analisis</a:t>
            </a:r>
            <a:r>
              <a:rPr lang="en-US" sz="4400" dirty="0"/>
              <a:t> </a:t>
            </a:r>
            <a:r>
              <a:rPr lang="en-US" sz="4400" dirty="0" err="1"/>
              <a:t>jabatan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analisis</a:t>
            </a:r>
            <a:r>
              <a:rPr lang="en-US" sz="4400" dirty="0"/>
              <a:t> </a:t>
            </a:r>
            <a:r>
              <a:rPr lang="en-US" sz="4400" dirty="0" err="1"/>
              <a:t>beban</a:t>
            </a:r>
            <a:r>
              <a:rPr lang="en-US" sz="4400" dirty="0"/>
              <a:t> </a:t>
            </a:r>
            <a:r>
              <a:rPr lang="en-US" sz="4400" dirty="0" err="1"/>
              <a:t>kerja</a:t>
            </a:r>
            <a:r>
              <a:rPr lang="en-US" sz="4400" dirty="0"/>
              <a:t> </a:t>
            </a:r>
            <a:r>
              <a:rPr lang="en-US" sz="4400" dirty="0" err="1"/>
              <a:t>berupa</a:t>
            </a:r>
            <a:r>
              <a:rPr lang="en-US" sz="4400" dirty="0"/>
              <a:t> </a:t>
            </a:r>
            <a:r>
              <a:rPr lang="en-US" sz="4400" dirty="0" err="1"/>
              <a:t>uraian</a:t>
            </a:r>
            <a:r>
              <a:rPr lang="en-US" sz="4400" dirty="0"/>
              <a:t> </a:t>
            </a:r>
            <a:r>
              <a:rPr lang="en-US" sz="4400" dirty="0" err="1"/>
              <a:t>jabatan</a:t>
            </a:r>
            <a:r>
              <a:rPr lang="en-US" sz="4400" dirty="0"/>
              <a:t> </a:t>
            </a:r>
            <a:r>
              <a:rPr lang="en-US" sz="4400" dirty="0" err="1"/>
              <a:t>memegang</a:t>
            </a:r>
            <a:r>
              <a:rPr lang="en-US" sz="4400" dirty="0"/>
              <a:t> </a:t>
            </a:r>
            <a:r>
              <a:rPr lang="en-US" sz="4400" dirty="0" err="1"/>
              <a:t>peranan</a:t>
            </a:r>
            <a:r>
              <a:rPr lang="en-US" sz="4400" dirty="0"/>
              <a:t> </a:t>
            </a:r>
            <a:r>
              <a:rPr lang="en-US" sz="4400" dirty="0" err="1"/>
              <a:t>penting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mendasar</a:t>
            </a:r>
            <a:r>
              <a:rPr lang="en-US" sz="4400" dirty="0"/>
              <a:t> </a:t>
            </a:r>
            <a:r>
              <a:rPr lang="en-US" sz="4400" dirty="0" err="1"/>
              <a:t>dalam</a:t>
            </a:r>
            <a:r>
              <a:rPr lang="en-US" sz="4400" dirty="0"/>
              <a:t> </a:t>
            </a:r>
            <a:r>
              <a:rPr lang="en-US" sz="4400" dirty="0" err="1"/>
              <a:t>perencanaan</a:t>
            </a:r>
            <a:r>
              <a:rPr lang="en-US" sz="4400" dirty="0"/>
              <a:t> </a:t>
            </a:r>
            <a:r>
              <a:rPr lang="en-US" sz="4400" dirty="0" err="1"/>
              <a:t>jumlah</a:t>
            </a:r>
            <a:r>
              <a:rPr lang="en-US" sz="4400" dirty="0"/>
              <a:t>, </a:t>
            </a:r>
            <a:r>
              <a:rPr lang="en-US" sz="4400" dirty="0" err="1"/>
              <a:t>kualitas</a:t>
            </a:r>
            <a:r>
              <a:rPr lang="en-US" sz="4400" dirty="0"/>
              <a:t> (</a:t>
            </a:r>
            <a:r>
              <a:rPr lang="en-US" sz="4400" dirty="0" err="1"/>
              <a:t>kompetensi</a:t>
            </a:r>
            <a:r>
              <a:rPr lang="en-US" sz="4400" dirty="0"/>
              <a:t>), </a:t>
            </a:r>
            <a:r>
              <a:rPr lang="en-US" sz="4400" dirty="0" err="1"/>
              <a:t>rekrutmen</a:t>
            </a:r>
            <a:r>
              <a:rPr lang="en-US" sz="4400" dirty="0"/>
              <a:t>, </a:t>
            </a:r>
            <a:r>
              <a:rPr lang="en-US" sz="4400" dirty="0" err="1"/>
              <a:t>penempatan</a:t>
            </a:r>
            <a:r>
              <a:rPr lang="en-US" sz="4400" dirty="0"/>
              <a:t>, </a:t>
            </a:r>
            <a:r>
              <a:rPr lang="en-US" sz="4400" dirty="0" err="1"/>
              <a:t>penentuan</a:t>
            </a:r>
            <a:r>
              <a:rPr lang="en-US" sz="4400" dirty="0"/>
              <a:t> </a:t>
            </a:r>
            <a:r>
              <a:rPr lang="en-US" sz="4400" dirty="0" err="1"/>
              <a:t>besaran</a:t>
            </a:r>
            <a:r>
              <a:rPr lang="en-US" sz="4400" dirty="0"/>
              <a:t> </a:t>
            </a:r>
            <a:r>
              <a:rPr lang="en-US" sz="4400" dirty="0" err="1"/>
              <a:t>organisasi</a:t>
            </a:r>
            <a:r>
              <a:rPr lang="en-US" sz="4400" dirty="0"/>
              <a:t>, </a:t>
            </a:r>
            <a:r>
              <a:rPr lang="en-US" sz="4400" dirty="0" err="1"/>
              <a:t>pengembangan</a:t>
            </a:r>
            <a:r>
              <a:rPr lang="en-US" sz="4400" dirty="0"/>
              <a:t> SDM, </a:t>
            </a:r>
            <a:r>
              <a:rPr lang="en-US" sz="4400" dirty="0" err="1"/>
              <a:t>peningkatan</a:t>
            </a:r>
            <a:r>
              <a:rPr lang="en-US" sz="4400" dirty="0"/>
              <a:t> </a:t>
            </a:r>
            <a:r>
              <a:rPr lang="en-US" sz="4400" dirty="0" err="1"/>
              <a:t>kompetensi</a:t>
            </a:r>
            <a:r>
              <a:rPr lang="en-US" sz="4400" dirty="0"/>
              <a:t>, </a:t>
            </a:r>
            <a:r>
              <a:rPr lang="en-US" sz="4400" dirty="0" err="1"/>
              <a:t>serta</a:t>
            </a:r>
            <a:r>
              <a:rPr lang="en-US" sz="4400" dirty="0"/>
              <a:t> </a:t>
            </a:r>
            <a:r>
              <a:rPr lang="en-US" sz="4400" dirty="0" err="1"/>
              <a:t>penghasilan</a:t>
            </a:r>
            <a:r>
              <a:rPr lang="en-US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009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26"/>
          <p:cNvSpPr txBox="1"/>
          <p:nvPr/>
        </p:nvSpPr>
        <p:spPr>
          <a:xfrm>
            <a:off x="498764" y="323156"/>
            <a:ext cx="13113327" cy="74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 err="1" smtClean="0"/>
              <a:t>Informasi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Penyusunan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Anjab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dan</a:t>
            </a:r>
            <a:r>
              <a:rPr lang="en-US" sz="4400" b="1" dirty="0" smtClean="0"/>
              <a:t> ABK </a:t>
            </a:r>
            <a:r>
              <a:rPr lang="en-US" sz="4400" b="1" dirty="0" err="1" smtClean="0"/>
              <a:t>Dinas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Kesehatan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Provinsi</a:t>
            </a:r>
            <a:r>
              <a:rPr lang="en-US" sz="4400" b="1" dirty="0" smtClean="0"/>
              <a:t> NTT</a:t>
            </a:r>
            <a:endParaRPr lang="en-US" sz="4400" dirty="0"/>
          </a:p>
          <a:p>
            <a:endParaRPr lang="en-US" sz="44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en-US" sz="4400" dirty="0" err="1" smtClean="0"/>
              <a:t>Penyusunan</a:t>
            </a:r>
            <a:r>
              <a:rPr lang="en-US" sz="4400" dirty="0" smtClean="0"/>
              <a:t> </a:t>
            </a:r>
            <a:r>
              <a:rPr lang="en-US" sz="4400" dirty="0" err="1" smtClean="0"/>
              <a:t>Anjab</a:t>
            </a:r>
            <a:r>
              <a:rPr lang="en-US" sz="4400" dirty="0" smtClean="0"/>
              <a:t> </a:t>
            </a:r>
            <a:r>
              <a:rPr lang="en-US" sz="4400" dirty="0" err="1" smtClean="0"/>
              <a:t>dan</a:t>
            </a:r>
            <a:r>
              <a:rPr lang="en-US" sz="4400" dirty="0" smtClean="0"/>
              <a:t> ABK </a:t>
            </a:r>
            <a:r>
              <a:rPr lang="en-US" sz="4400" dirty="0" err="1" smtClean="0"/>
              <a:t>Dinas</a:t>
            </a:r>
            <a:r>
              <a:rPr lang="en-US" sz="4400" dirty="0" smtClean="0"/>
              <a:t> </a:t>
            </a:r>
            <a:r>
              <a:rPr lang="en-US" sz="4400" dirty="0" err="1" smtClean="0"/>
              <a:t>Kesehatan</a:t>
            </a:r>
            <a:r>
              <a:rPr lang="en-US" sz="4400" dirty="0" smtClean="0"/>
              <a:t> </a:t>
            </a:r>
            <a:r>
              <a:rPr lang="en-US" sz="4400" dirty="0" err="1" smtClean="0"/>
              <a:t>Provinsi</a:t>
            </a:r>
            <a:r>
              <a:rPr lang="en-US" sz="4400" dirty="0" smtClean="0"/>
              <a:t> NTT </a:t>
            </a:r>
            <a:r>
              <a:rPr lang="en-US" sz="4400" dirty="0" err="1" smtClean="0"/>
              <a:t>pada</a:t>
            </a:r>
            <a:r>
              <a:rPr lang="en-US" sz="4400" dirty="0" smtClean="0"/>
              <a:t> </a:t>
            </a:r>
            <a:r>
              <a:rPr lang="en-US" sz="4400" dirty="0" err="1" smtClean="0"/>
              <a:t>tahun</a:t>
            </a:r>
            <a:r>
              <a:rPr lang="en-US" sz="4400" dirty="0" smtClean="0"/>
              <a:t> 2019 </a:t>
            </a:r>
            <a:r>
              <a:rPr lang="en-US" sz="4400" dirty="0" err="1" smtClean="0"/>
              <a:t>secara</a:t>
            </a:r>
            <a:r>
              <a:rPr lang="en-US" sz="4400" dirty="0" smtClean="0"/>
              <a:t> manual;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sz="4400" dirty="0" err="1" smtClean="0"/>
              <a:t>Anjab</a:t>
            </a:r>
            <a:r>
              <a:rPr lang="en-US" sz="4400" dirty="0" smtClean="0"/>
              <a:t> </a:t>
            </a:r>
            <a:r>
              <a:rPr lang="en-US" sz="4400" dirty="0" err="1" smtClean="0"/>
              <a:t>dan</a:t>
            </a:r>
            <a:r>
              <a:rPr lang="en-US" sz="4400" dirty="0" smtClean="0"/>
              <a:t> ABK </a:t>
            </a:r>
            <a:r>
              <a:rPr lang="en-US" sz="4400" dirty="0" err="1" smtClean="0"/>
              <a:t>disusun</a:t>
            </a:r>
            <a:r>
              <a:rPr lang="en-US" sz="4400" dirty="0" smtClean="0"/>
              <a:t> per-</a:t>
            </a:r>
            <a:r>
              <a:rPr lang="en-US" sz="4400" dirty="0" err="1" smtClean="0"/>
              <a:t>pegawai</a:t>
            </a:r>
            <a:r>
              <a:rPr lang="en-US" sz="4400" dirty="0" smtClean="0"/>
              <a:t>;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sz="4400" dirty="0" err="1" smtClean="0"/>
              <a:t>Permen</a:t>
            </a:r>
            <a:r>
              <a:rPr lang="en-US" sz="4400" dirty="0" smtClean="0"/>
              <a:t> PAN-RB </a:t>
            </a:r>
            <a:r>
              <a:rPr lang="en-US" sz="4400" dirty="0" err="1" smtClean="0"/>
              <a:t>Nomor</a:t>
            </a:r>
            <a:r>
              <a:rPr lang="en-US" sz="4400" dirty="0" smtClean="0"/>
              <a:t> 41 </a:t>
            </a:r>
            <a:r>
              <a:rPr lang="en-US" sz="4400" dirty="0" err="1" smtClean="0"/>
              <a:t>Tahun</a:t>
            </a:r>
            <a:r>
              <a:rPr lang="en-US" sz="4400" dirty="0" smtClean="0"/>
              <a:t> 2018 </a:t>
            </a:r>
            <a:r>
              <a:rPr lang="en-US" sz="4400" dirty="0" err="1" smtClean="0"/>
              <a:t>tentang</a:t>
            </a:r>
            <a:r>
              <a:rPr lang="en-US" sz="4400" dirty="0" smtClean="0"/>
              <a:t> </a:t>
            </a:r>
            <a:r>
              <a:rPr lang="en-US" sz="4400" dirty="0" err="1" smtClean="0"/>
              <a:t>Nomenklatur</a:t>
            </a:r>
            <a:r>
              <a:rPr lang="en-US" sz="4400" dirty="0" smtClean="0"/>
              <a:t> </a:t>
            </a:r>
            <a:r>
              <a:rPr lang="en-US" sz="4400" dirty="0" err="1" smtClean="0"/>
              <a:t>Jabatan</a:t>
            </a:r>
            <a:r>
              <a:rPr lang="en-US" sz="4400" dirty="0" smtClean="0"/>
              <a:t> </a:t>
            </a:r>
            <a:r>
              <a:rPr lang="en-US" sz="4400" dirty="0" err="1" smtClean="0"/>
              <a:t>Pelaksana</a:t>
            </a:r>
            <a:r>
              <a:rPr lang="en-US" sz="4400" dirty="0" smtClean="0"/>
              <a:t>;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sz="4400" dirty="0" smtClean="0"/>
              <a:t>Total </a:t>
            </a:r>
            <a:r>
              <a:rPr lang="en-US" sz="4400" dirty="0" err="1" smtClean="0"/>
              <a:t>Jabatan</a:t>
            </a:r>
            <a:r>
              <a:rPr lang="en-US" sz="4400" dirty="0" smtClean="0"/>
              <a:t> </a:t>
            </a:r>
            <a:r>
              <a:rPr lang="en-US" sz="4400" dirty="0" err="1" smtClean="0"/>
              <a:t>Pelaksana</a:t>
            </a:r>
            <a:r>
              <a:rPr lang="en-US" sz="4400" dirty="0" smtClean="0"/>
              <a:t> </a:t>
            </a:r>
            <a:r>
              <a:rPr lang="en-US" sz="4400" dirty="0" err="1" smtClean="0"/>
              <a:t>terdapat</a:t>
            </a:r>
            <a:r>
              <a:rPr lang="en-US" sz="4400" dirty="0" smtClean="0"/>
              <a:t> 3.414 </a:t>
            </a:r>
            <a:r>
              <a:rPr lang="en-US" sz="4400" dirty="0" err="1"/>
              <a:t>J</a:t>
            </a:r>
            <a:r>
              <a:rPr lang="en-US" sz="4400" dirty="0" err="1" smtClean="0"/>
              <a:t>abatan</a:t>
            </a:r>
            <a:r>
              <a:rPr lang="en-US" sz="4400" dirty="0" smtClean="0"/>
              <a:t> </a:t>
            </a:r>
            <a:r>
              <a:rPr lang="en-US" sz="4400" dirty="0" err="1"/>
              <a:t>P</a:t>
            </a:r>
            <a:r>
              <a:rPr lang="en-US" sz="4400" dirty="0" err="1" smtClean="0"/>
              <a:t>elaksana</a:t>
            </a:r>
            <a:r>
              <a:rPr lang="en-US" sz="4400" dirty="0" smtClean="0"/>
              <a:t>, yang </a:t>
            </a:r>
            <a:r>
              <a:rPr lang="en-US" sz="4400" dirty="0" err="1" smtClean="0"/>
              <a:t>diklasifikasikan</a:t>
            </a:r>
            <a:r>
              <a:rPr lang="en-US" sz="4400" dirty="0" smtClean="0"/>
              <a:t> </a:t>
            </a:r>
            <a:r>
              <a:rPr lang="en-US" sz="4400" dirty="0" err="1" smtClean="0"/>
              <a:t>kedalam</a:t>
            </a:r>
            <a:r>
              <a:rPr lang="en-US" sz="4400" dirty="0" smtClean="0"/>
              <a:t> 40 </a:t>
            </a:r>
            <a:r>
              <a:rPr lang="en-US" sz="4400" dirty="0" err="1" smtClean="0"/>
              <a:t>urusan</a:t>
            </a:r>
            <a:r>
              <a:rPr lang="en-US" sz="4400" dirty="0" smtClean="0"/>
              <a:t> </a:t>
            </a:r>
            <a:r>
              <a:rPr lang="en-US" sz="4400" dirty="0" err="1" smtClean="0"/>
              <a:t>Pemerintahan</a:t>
            </a:r>
            <a:r>
              <a:rPr lang="en-US" sz="4400" dirty="0" smtClean="0"/>
              <a:t>.</a:t>
            </a:r>
          </a:p>
        </p:txBody>
      </p:sp>
      <p:sp>
        <p:nvSpPr>
          <p:cNvPr id="5" name="Google Shape;277;p27"/>
          <p:cNvSpPr/>
          <p:nvPr/>
        </p:nvSpPr>
        <p:spPr>
          <a:xfrm rot="920876">
            <a:off x="13657689" y="251507"/>
            <a:ext cx="4312235" cy="4554858"/>
          </a:xfrm>
          <a:custGeom>
            <a:avLst/>
            <a:gdLst/>
            <a:ahLst/>
            <a:cxnLst/>
            <a:rect l="l" t="t" r="r" b="b"/>
            <a:pathLst>
              <a:path w="5352957" h="6927356" extrusionOk="0">
                <a:moveTo>
                  <a:pt x="0" y="0"/>
                </a:moveTo>
                <a:lnTo>
                  <a:pt x="5352957" y="0"/>
                </a:lnTo>
                <a:lnTo>
                  <a:pt x="5352957" y="6927355"/>
                </a:lnTo>
                <a:lnTo>
                  <a:pt x="0" y="6927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686" y="2291457"/>
            <a:ext cx="2210059" cy="2003787"/>
          </a:xfrm>
          <a:prstGeom prst="rect">
            <a:avLst/>
          </a:prstGeom>
        </p:spPr>
      </p:pic>
      <p:sp>
        <p:nvSpPr>
          <p:cNvPr id="7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10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4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5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8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9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  <p:extLst>
      <p:ext uri="{BB962C8B-B14F-4D97-AF65-F5344CB8AC3E}">
        <p14:creationId xmlns:p14="http://schemas.microsoft.com/office/powerpoint/2010/main" val="3960357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26"/>
          <p:cNvSpPr txBox="1"/>
          <p:nvPr/>
        </p:nvSpPr>
        <p:spPr>
          <a:xfrm>
            <a:off x="498764" y="156901"/>
            <a:ext cx="15336981" cy="812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 err="1" smtClean="0"/>
              <a:t>Kondisi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Anjab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dan</a:t>
            </a:r>
            <a:r>
              <a:rPr lang="en-US" sz="4400" b="1" dirty="0" smtClean="0"/>
              <a:t> ABK </a:t>
            </a:r>
            <a:r>
              <a:rPr lang="en-US" sz="4400" b="1" dirty="0" err="1" smtClean="0"/>
              <a:t>Tahun</a:t>
            </a:r>
            <a:r>
              <a:rPr lang="en-US" sz="4400" b="1" dirty="0" smtClean="0"/>
              <a:t> 2025</a:t>
            </a:r>
            <a:endParaRPr lang="en-US" sz="4400" dirty="0"/>
          </a:p>
          <a:p>
            <a:endParaRPr lang="en-US" sz="4400" dirty="0" smtClean="0"/>
          </a:p>
          <a:p>
            <a:r>
              <a:rPr lang="en-US" sz="4400" dirty="0" err="1" smtClean="0"/>
              <a:t>Dasar</a:t>
            </a:r>
            <a:r>
              <a:rPr lang="en-US" sz="4400" dirty="0" smtClean="0"/>
              <a:t> </a:t>
            </a:r>
            <a:r>
              <a:rPr lang="en-US" sz="4400" dirty="0" err="1" smtClean="0"/>
              <a:t>Penyusunan</a:t>
            </a:r>
            <a:r>
              <a:rPr lang="en-US" sz="4400" dirty="0" smtClean="0"/>
              <a:t> </a:t>
            </a:r>
            <a:r>
              <a:rPr lang="en-US" sz="4400" dirty="0" err="1" smtClean="0"/>
              <a:t>Anjab</a:t>
            </a:r>
            <a:r>
              <a:rPr lang="en-US" sz="4400" dirty="0" smtClean="0"/>
              <a:t> </a:t>
            </a:r>
            <a:r>
              <a:rPr lang="en-US" sz="4400" dirty="0" err="1" smtClean="0"/>
              <a:t>dan</a:t>
            </a:r>
            <a:r>
              <a:rPr lang="en-US" sz="4400" dirty="0" smtClean="0"/>
              <a:t> ABK </a:t>
            </a:r>
            <a:r>
              <a:rPr lang="en-US" sz="4400" dirty="0" err="1" smtClean="0"/>
              <a:t>berdasarkan</a:t>
            </a:r>
            <a:r>
              <a:rPr lang="en-US" sz="4400" dirty="0" smtClean="0"/>
              <a:t> 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Permen</a:t>
            </a:r>
            <a:r>
              <a:rPr lang="en-US" sz="4400" dirty="0" smtClean="0"/>
              <a:t> PAN-RB </a:t>
            </a:r>
            <a:r>
              <a:rPr lang="en-US" sz="4400" dirty="0" err="1" smtClean="0"/>
              <a:t>Nomor</a:t>
            </a:r>
            <a:r>
              <a:rPr lang="en-US" sz="4400" dirty="0" smtClean="0"/>
              <a:t> 1 </a:t>
            </a:r>
            <a:r>
              <a:rPr lang="en-US" sz="4400" dirty="0" err="1" smtClean="0"/>
              <a:t>Tahun</a:t>
            </a:r>
            <a:r>
              <a:rPr lang="en-US" sz="4400" dirty="0" smtClean="0"/>
              <a:t> 2020 </a:t>
            </a:r>
            <a:r>
              <a:rPr lang="en-US" sz="4400" dirty="0" err="1" smtClean="0"/>
              <a:t>tentang</a:t>
            </a:r>
            <a:r>
              <a:rPr lang="en-US" sz="4400" dirty="0" smtClean="0"/>
              <a:t> </a:t>
            </a:r>
            <a:r>
              <a:rPr lang="en-US" sz="4400" dirty="0" err="1" smtClean="0"/>
              <a:t>Pedoman</a:t>
            </a:r>
            <a:r>
              <a:rPr lang="en-US" sz="4400" dirty="0" smtClean="0"/>
              <a:t> </a:t>
            </a:r>
            <a:r>
              <a:rPr lang="en-US" sz="4400" dirty="0" err="1" smtClean="0"/>
              <a:t>Anjab</a:t>
            </a:r>
            <a:r>
              <a:rPr lang="en-US" sz="4400" dirty="0" smtClean="0"/>
              <a:t> </a:t>
            </a:r>
            <a:r>
              <a:rPr lang="en-US" sz="4400" dirty="0" err="1" smtClean="0"/>
              <a:t>dan</a:t>
            </a:r>
            <a:r>
              <a:rPr lang="en-US" sz="4400" dirty="0" smtClean="0"/>
              <a:t> ABK;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Permen</a:t>
            </a:r>
            <a:r>
              <a:rPr lang="en-US" sz="4400" dirty="0" smtClean="0"/>
              <a:t> PAN-RB </a:t>
            </a:r>
            <a:r>
              <a:rPr lang="en-US" sz="4400" dirty="0" err="1" smtClean="0"/>
              <a:t>Nomor</a:t>
            </a:r>
            <a:r>
              <a:rPr lang="en-US" sz="4400" dirty="0" smtClean="0"/>
              <a:t> 11 </a:t>
            </a:r>
            <a:r>
              <a:rPr lang="en-US" sz="4400" dirty="0" err="1" smtClean="0"/>
              <a:t>Tahun</a:t>
            </a:r>
            <a:r>
              <a:rPr lang="en-US" sz="4400" dirty="0" smtClean="0"/>
              <a:t> 2024 </a:t>
            </a:r>
            <a:r>
              <a:rPr lang="en-US" sz="4400" dirty="0" err="1" smtClean="0"/>
              <a:t>tentang</a:t>
            </a:r>
            <a:r>
              <a:rPr lang="en-US" sz="4400" dirty="0" smtClean="0"/>
              <a:t> </a:t>
            </a:r>
            <a:r>
              <a:rPr lang="en-US" sz="4400" dirty="0" err="1" smtClean="0"/>
              <a:t>Jabatan</a:t>
            </a:r>
            <a:r>
              <a:rPr lang="en-US" sz="4400" dirty="0" smtClean="0"/>
              <a:t> </a:t>
            </a:r>
            <a:r>
              <a:rPr lang="en-US" sz="4400" dirty="0" err="1" smtClean="0"/>
              <a:t>Pelaksana</a:t>
            </a:r>
            <a:r>
              <a:rPr lang="en-US" sz="4400" dirty="0" smtClean="0"/>
              <a:t>. </a:t>
            </a:r>
            <a:r>
              <a:rPr lang="en-US" sz="4400" dirty="0" err="1" smtClean="0"/>
              <a:t>Jabatan</a:t>
            </a:r>
            <a:r>
              <a:rPr lang="en-US" sz="4400" dirty="0" smtClean="0"/>
              <a:t> </a:t>
            </a:r>
            <a:r>
              <a:rPr lang="en-US" sz="4400" dirty="0" err="1" smtClean="0"/>
              <a:t>Pelaksana</a:t>
            </a:r>
            <a:r>
              <a:rPr lang="en-US" sz="4400" dirty="0" smtClean="0"/>
              <a:t> </a:t>
            </a:r>
            <a:r>
              <a:rPr lang="en-US" sz="4400" dirty="0" err="1" smtClean="0"/>
              <a:t>terdiri</a:t>
            </a:r>
            <a:r>
              <a:rPr lang="en-US" sz="4400" dirty="0" smtClean="0"/>
              <a:t> </a:t>
            </a:r>
            <a:r>
              <a:rPr lang="en-US" sz="4400" dirty="0" err="1" smtClean="0"/>
              <a:t>atas</a:t>
            </a:r>
            <a:r>
              <a:rPr lang="en-US" sz="4400" dirty="0" smtClean="0"/>
              <a:t> 3 : 1.Klerek; 2.Operator </a:t>
            </a:r>
            <a:r>
              <a:rPr lang="en-US" sz="4400" dirty="0" err="1" smtClean="0"/>
              <a:t>dan</a:t>
            </a:r>
            <a:r>
              <a:rPr lang="en-US" sz="4400" dirty="0" smtClean="0"/>
              <a:t> 3. </a:t>
            </a:r>
            <a:r>
              <a:rPr lang="en-US" sz="4400" dirty="0" err="1" smtClean="0"/>
              <a:t>Teknisi</a:t>
            </a:r>
            <a:r>
              <a:rPr lang="en-US" sz="4400" dirty="0"/>
              <a:t>;</a:t>
            </a:r>
            <a:endParaRPr lang="en-US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Dinas</a:t>
            </a:r>
            <a:r>
              <a:rPr lang="en-US" sz="4400" dirty="0" smtClean="0"/>
              <a:t> </a:t>
            </a:r>
            <a:r>
              <a:rPr lang="en-US" sz="4400" dirty="0" err="1" smtClean="0"/>
              <a:t>Kesehatan</a:t>
            </a:r>
            <a:r>
              <a:rPr lang="en-US" sz="4400" dirty="0" smtClean="0"/>
              <a:t> </a:t>
            </a:r>
            <a:r>
              <a:rPr lang="en-US" sz="4400" dirty="0" err="1" smtClean="0"/>
              <a:t>Provinsi</a:t>
            </a:r>
            <a:r>
              <a:rPr lang="en-US" sz="4400" dirty="0" smtClean="0"/>
              <a:t> NTT </a:t>
            </a:r>
            <a:r>
              <a:rPr lang="en-US" sz="4400" dirty="0" err="1" smtClean="0"/>
              <a:t>menyusun</a:t>
            </a:r>
            <a:r>
              <a:rPr lang="en-US" sz="4400" dirty="0" smtClean="0"/>
              <a:t> </a:t>
            </a:r>
            <a:r>
              <a:rPr lang="en-US" sz="4400" dirty="0" err="1" smtClean="0"/>
              <a:t>Anjab</a:t>
            </a:r>
            <a:r>
              <a:rPr lang="en-US" sz="4400" dirty="0" smtClean="0"/>
              <a:t> </a:t>
            </a:r>
            <a:r>
              <a:rPr lang="en-US" sz="4400" dirty="0" err="1" smtClean="0"/>
              <a:t>dan</a:t>
            </a:r>
            <a:r>
              <a:rPr lang="en-US" sz="4400" dirty="0" smtClean="0"/>
              <a:t> ABK </a:t>
            </a:r>
            <a:r>
              <a:rPr lang="en-US" sz="4400" dirty="0" err="1" smtClean="0"/>
              <a:t>menggunakan</a:t>
            </a:r>
            <a:r>
              <a:rPr lang="en-US" sz="4400" dirty="0" smtClean="0"/>
              <a:t> </a:t>
            </a:r>
            <a:r>
              <a:rPr lang="en-US" sz="4400" dirty="0" err="1" smtClean="0"/>
              <a:t>aplikasi</a:t>
            </a:r>
            <a:r>
              <a:rPr lang="en-US" sz="4400" dirty="0" smtClean="0"/>
              <a:t> </a:t>
            </a:r>
            <a:r>
              <a:rPr lang="en-US" sz="4400" dirty="0" err="1" smtClean="0"/>
              <a:t>Sinjab</a:t>
            </a:r>
            <a:r>
              <a:rPr lang="en-US" sz="4400" dirty="0" smtClean="0"/>
              <a:t>;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Lebih</a:t>
            </a:r>
            <a:r>
              <a:rPr lang="en-US" sz="4400" dirty="0" smtClean="0"/>
              <a:t> </a:t>
            </a:r>
            <a:r>
              <a:rPr lang="en-US" sz="4400" dirty="0" err="1" smtClean="0"/>
              <a:t>mudah</a:t>
            </a:r>
            <a:r>
              <a:rPr lang="en-US" sz="4400" dirty="0" smtClean="0"/>
              <a:t> </a:t>
            </a:r>
            <a:r>
              <a:rPr lang="en-US" sz="4400" dirty="0" err="1" smtClean="0"/>
              <a:t>dalam</a:t>
            </a:r>
            <a:r>
              <a:rPr lang="en-US" sz="4400" dirty="0" smtClean="0"/>
              <a:t> </a:t>
            </a:r>
            <a:r>
              <a:rPr lang="en-US" sz="4400" dirty="0" err="1" smtClean="0"/>
              <a:t>menyusun</a:t>
            </a:r>
            <a:r>
              <a:rPr lang="en-US" sz="4400" dirty="0" smtClean="0"/>
              <a:t> </a:t>
            </a:r>
            <a:r>
              <a:rPr lang="en-US" sz="4400" dirty="0" err="1" smtClean="0"/>
              <a:t>Anjab</a:t>
            </a:r>
            <a:r>
              <a:rPr lang="en-US" sz="4400" dirty="0" smtClean="0"/>
              <a:t> </a:t>
            </a:r>
            <a:r>
              <a:rPr lang="en-US" sz="4400" dirty="0" err="1" smtClean="0"/>
              <a:t>dan</a:t>
            </a:r>
            <a:r>
              <a:rPr lang="en-US" sz="4400" dirty="0" smtClean="0"/>
              <a:t> ABK;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Dapat</a:t>
            </a:r>
            <a:r>
              <a:rPr lang="en-US" sz="4400" dirty="0" smtClean="0"/>
              <a:t> </a:t>
            </a:r>
            <a:r>
              <a:rPr lang="en-US" sz="4400" dirty="0" err="1" smtClean="0"/>
              <a:t>merevisi</a:t>
            </a:r>
            <a:r>
              <a:rPr lang="en-US" sz="4400" dirty="0" smtClean="0"/>
              <a:t> </a:t>
            </a:r>
            <a:r>
              <a:rPr lang="en-US" sz="4400" dirty="0" err="1" smtClean="0"/>
              <a:t>sesuai</a:t>
            </a:r>
            <a:r>
              <a:rPr lang="en-US" sz="4400" dirty="0" smtClean="0"/>
              <a:t> </a:t>
            </a:r>
            <a:r>
              <a:rPr lang="en-US" sz="4400" dirty="0" err="1" smtClean="0"/>
              <a:t>peraturan</a:t>
            </a:r>
            <a:r>
              <a:rPr lang="en-US" sz="4400" dirty="0" smtClean="0"/>
              <a:t> yang </a:t>
            </a:r>
            <a:r>
              <a:rPr lang="en-US" sz="4400" dirty="0" err="1" smtClean="0"/>
              <a:t>berlaku</a:t>
            </a:r>
            <a:r>
              <a:rPr lang="en-US" sz="4400" dirty="0" smtClean="0"/>
              <a:t>;</a:t>
            </a:r>
          </a:p>
        </p:txBody>
      </p:sp>
      <p:sp>
        <p:nvSpPr>
          <p:cNvPr id="5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8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2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3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6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7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537318" y="132432"/>
            <a:ext cx="2750682" cy="136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26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26"/>
          <p:cNvSpPr txBox="1"/>
          <p:nvPr/>
        </p:nvSpPr>
        <p:spPr>
          <a:xfrm>
            <a:off x="498765" y="156901"/>
            <a:ext cx="13549744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 err="1" smtClean="0"/>
              <a:t>Jumlah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Jabatan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Lingkup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Provinsi</a:t>
            </a:r>
            <a:r>
              <a:rPr lang="en-US" sz="4400" b="1" dirty="0" smtClean="0"/>
              <a:t> NTT</a:t>
            </a:r>
            <a:endParaRPr lang="en-US" sz="4400" dirty="0"/>
          </a:p>
          <a:p>
            <a:endParaRPr lang="en-US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Total ASN						: 553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PNS							: 272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PPPK							: 281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Jabatan</a:t>
            </a:r>
            <a:r>
              <a:rPr lang="en-US" sz="4400" dirty="0" smtClean="0"/>
              <a:t> </a:t>
            </a:r>
            <a:r>
              <a:rPr lang="en-US" sz="4400" dirty="0" err="1" smtClean="0"/>
              <a:t>Struktural</a:t>
            </a:r>
            <a:r>
              <a:rPr lang="en-US" sz="4400" dirty="0" smtClean="0"/>
              <a:t>				:   19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Jabatan</a:t>
            </a:r>
            <a:r>
              <a:rPr lang="en-US" sz="4400" dirty="0" smtClean="0"/>
              <a:t> </a:t>
            </a:r>
            <a:r>
              <a:rPr lang="en-US" sz="4400" dirty="0" err="1" smtClean="0"/>
              <a:t>Pelaksana</a:t>
            </a:r>
            <a:r>
              <a:rPr lang="en-US" sz="4400" dirty="0"/>
              <a:t>	</a:t>
            </a:r>
            <a:r>
              <a:rPr lang="en-US" sz="4400" dirty="0" smtClean="0"/>
              <a:t>		: 318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Jabatan</a:t>
            </a:r>
            <a:r>
              <a:rPr lang="en-US" sz="4400" dirty="0" smtClean="0"/>
              <a:t> </a:t>
            </a:r>
            <a:r>
              <a:rPr lang="en-US" sz="4400" dirty="0" err="1" smtClean="0"/>
              <a:t>Fungsional</a:t>
            </a:r>
            <a:r>
              <a:rPr lang="en-US" sz="4400" dirty="0" smtClean="0"/>
              <a:t> </a:t>
            </a:r>
            <a:r>
              <a:rPr lang="en-US" sz="4400" dirty="0" err="1" smtClean="0"/>
              <a:t>Tertentu</a:t>
            </a:r>
            <a:r>
              <a:rPr lang="en-US" sz="4400" dirty="0"/>
              <a:t>	</a:t>
            </a:r>
            <a:r>
              <a:rPr lang="en-US" sz="4400" dirty="0" smtClean="0"/>
              <a:t>: 216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491" y="1193524"/>
            <a:ext cx="3466894" cy="3145825"/>
          </a:xfrm>
          <a:prstGeom prst="rect">
            <a:avLst/>
          </a:prstGeom>
        </p:spPr>
      </p:pic>
      <p:sp>
        <p:nvSpPr>
          <p:cNvPr id="6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9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3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4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7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8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  <p:extLst>
      <p:ext uri="{BB962C8B-B14F-4D97-AF65-F5344CB8AC3E}">
        <p14:creationId xmlns:p14="http://schemas.microsoft.com/office/powerpoint/2010/main" val="573959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8DA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"/>
          <p:cNvSpPr txBox="1"/>
          <p:nvPr/>
        </p:nvSpPr>
        <p:spPr>
          <a:xfrm>
            <a:off x="5292274" y="4161341"/>
            <a:ext cx="6867882" cy="13295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Terima</a:t>
            </a:r>
            <a:r>
              <a:rPr lang="en-US" sz="72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7200" dirty="0" err="1">
                <a:latin typeface="Sawarabi Mincho"/>
                <a:ea typeface="Sawarabi Mincho"/>
                <a:cs typeface="Sawarabi Mincho"/>
                <a:sym typeface="Sawarabi Mincho"/>
              </a:rPr>
              <a:t>K</a:t>
            </a:r>
            <a:r>
              <a:rPr lang="en-US" sz="72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asih</a:t>
            </a:r>
            <a:endParaRPr sz="1600" dirty="0"/>
          </a:p>
        </p:txBody>
      </p:sp>
      <p:sp>
        <p:nvSpPr>
          <p:cNvPr id="5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8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2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3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6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7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8C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>
            <a:off x="8404137" y="3239210"/>
            <a:ext cx="1479726" cy="1657534"/>
          </a:xfrm>
          <a:custGeom>
            <a:avLst/>
            <a:gdLst/>
            <a:ahLst/>
            <a:cxnLst/>
            <a:rect l="l" t="t" r="r" b="b"/>
            <a:pathLst>
              <a:path w="1479726" h="1657534" extrusionOk="0">
                <a:moveTo>
                  <a:pt x="0" y="0"/>
                </a:moveTo>
                <a:lnTo>
                  <a:pt x="1479726" y="0"/>
                </a:lnTo>
                <a:lnTo>
                  <a:pt x="1479726" y="1657534"/>
                </a:lnTo>
                <a:lnTo>
                  <a:pt x="0" y="1657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7" name="Google Shape;127;p16"/>
          <p:cNvSpPr/>
          <p:nvPr/>
        </p:nvSpPr>
        <p:spPr>
          <a:xfrm rot="-2340094">
            <a:off x="-2177957" y="-576214"/>
            <a:ext cx="5888954" cy="2783869"/>
          </a:xfrm>
          <a:custGeom>
            <a:avLst/>
            <a:gdLst/>
            <a:ahLst/>
            <a:cxnLst/>
            <a:rect l="l" t="t" r="r" b="b"/>
            <a:pathLst>
              <a:path w="5888954" h="2783869" extrusionOk="0">
                <a:moveTo>
                  <a:pt x="0" y="0"/>
                </a:moveTo>
                <a:lnTo>
                  <a:pt x="5888954" y="0"/>
                </a:lnTo>
                <a:lnTo>
                  <a:pt x="5888954" y="2783870"/>
                </a:lnTo>
                <a:lnTo>
                  <a:pt x="0" y="2783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Google Shape;128;p16"/>
          <p:cNvSpPr/>
          <p:nvPr/>
        </p:nvSpPr>
        <p:spPr>
          <a:xfrm rot="-9592900">
            <a:off x="13429668" y="7889050"/>
            <a:ext cx="4862952" cy="3483642"/>
          </a:xfrm>
          <a:custGeom>
            <a:avLst/>
            <a:gdLst/>
            <a:ahLst/>
            <a:cxnLst/>
            <a:rect l="l" t="t" r="r" b="b"/>
            <a:pathLst>
              <a:path w="4862952" h="3483642" extrusionOk="0">
                <a:moveTo>
                  <a:pt x="0" y="0"/>
                </a:moveTo>
                <a:lnTo>
                  <a:pt x="4862953" y="0"/>
                </a:lnTo>
                <a:lnTo>
                  <a:pt x="4862953" y="3483642"/>
                </a:lnTo>
                <a:lnTo>
                  <a:pt x="0" y="348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6"/>
          <p:cNvSpPr txBox="1"/>
          <p:nvPr/>
        </p:nvSpPr>
        <p:spPr>
          <a:xfrm>
            <a:off x="1028700" y="50768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PENDAHULUAN</a:t>
            </a:r>
            <a:endParaRPr dirty="0"/>
          </a:p>
        </p:txBody>
      </p:sp>
      <p:sp>
        <p:nvSpPr>
          <p:cNvPr id="6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9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3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4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7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8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CC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/>
        </p:nvSpPr>
        <p:spPr>
          <a:xfrm>
            <a:off x="1564550" y="356831"/>
            <a:ext cx="13765474" cy="18466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Anjab &amp; ABK </a:t>
            </a:r>
            <a:r>
              <a:rPr lang="en-US" sz="60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memiliki</a:t>
            </a:r>
            <a:r>
              <a:rPr lang="en-US" sz="60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60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peran</a:t>
            </a:r>
            <a:r>
              <a:rPr lang="en-US" sz="60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60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penting</a:t>
            </a:r>
            <a:r>
              <a:rPr lang="en-US" sz="60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60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dalam</a:t>
            </a:r>
            <a:r>
              <a:rPr lang="en-US" sz="6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60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pengelolaan</a:t>
            </a:r>
            <a:r>
              <a:rPr lang="en-US" sz="6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60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ASN</a:t>
            </a:r>
            <a:endParaRPr sz="1100" dirty="0"/>
          </a:p>
        </p:txBody>
      </p:sp>
      <p:sp>
        <p:nvSpPr>
          <p:cNvPr id="2" name="Google Shape;137;p17">
            <a:extLst>
              <a:ext uri="{FF2B5EF4-FFF2-40B4-BE49-F238E27FC236}">
                <a16:creationId xmlns:a16="http://schemas.microsoft.com/office/drawing/2014/main" xmlns="" id="{35F1AABA-12F4-3804-F7B6-3F92B35AA447}"/>
              </a:ext>
            </a:extLst>
          </p:cNvPr>
          <p:cNvSpPr txBox="1"/>
          <p:nvPr/>
        </p:nvSpPr>
        <p:spPr>
          <a:xfrm>
            <a:off x="2621810" y="2339716"/>
            <a:ext cx="10967682" cy="14773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Menentukan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8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tugas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, </a:t>
            </a:r>
            <a:r>
              <a:rPr lang="en-US" sz="48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tanggung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8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jawab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, </a:t>
            </a:r>
            <a:r>
              <a:rPr lang="en-US" sz="48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pembagian</a:t>
            </a:r>
            <a:r>
              <a:rPr lang="en-US" sz="48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8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beban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48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kerja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yang </a:t>
            </a:r>
            <a:r>
              <a:rPr lang="en-US" sz="4800" b="0" i="0" u="none" strike="noStrike" cap="none" dirty="0" err="1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adil</a:t>
            </a:r>
            <a:endParaRPr sz="1000" dirty="0"/>
          </a:p>
        </p:txBody>
      </p:sp>
      <p:sp>
        <p:nvSpPr>
          <p:cNvPr id="3" name="Google Shape;137;p17">
            <a:extLst>
              <a:ext uri="{FF2B5EF4-FFF2-40B4-BE49-F238E27FC236}">
                <a16:creationId xmlns:a16="http://schemas.microsoft.com/office/drawing/2014/main" xmlns="" id="{5DEF51F3-2425-65C4-1431-6686C3AFE29A}"/>
              </a:ext>
            </a:extLst>
          </p:cNvPr>
          <p:cNvSpPr txBox="1"/>
          <p:nvPr/>
        </p:nvSpPr>
        <p:spPr>
          <a:xfrm>
            <a:off x="2655935" y="4050266"/>
            <a:ext cx="10981330" cy="22159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48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Tujuan </a:t>
            </a:r>
            <a:r>
              <a:rPr lang="fi-FI" sz="48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utama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4800" dirty="0">
                <a:latin typeface="Sawarabi Mincho"/>
                <a:ea typeface="Sawarabi Mincho"/>
                <a:cs typeface="Sawarabi Mincho"/>
                <a:sym typeface="Sawarabi Mincho"/>
              </a:rPr>
              <a:t>M</a:t>
            </a:r>
            <a:r>
              <a:rPr lang="fi-FI" sz="48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eningkatkan </a:t>
            </a:r>
            <a:r>
              <a:rPr lang="fi-FI" sz="48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efisiensi kinerja ASN dan kualitas pelayanan publik</a:t>
            </a:r>
            <a:endParaRPr sz="1000" dirty="0"/>
          </a:p>
        </p:txBody>
      </p:sp>
      <p:sp>
        <p:nvSpPr>
          <p:cNvPr id="8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11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5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6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9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20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  <p:sp>
        <p:nvSpPr>
          <p:cNvPr id="22" name="Google Shape;137;p17">
            <a:extLst>
              <a:ext uri="{FF2B5EF4-FFF2-40B4-BE49-F238E27FC236}">
                <a16:creationId xmlns:a16="http://schemas.microsoft.com/office/drawing/2014/main" xmlns="" id="{5DEF51F3-2425-65C4-1431-6686C3AFE29A}"/>
              </a:ext>
            </a:extLst>
          </p:cNvPr>
          <p:cNvSpPr txBox="1"/>
          <p:nvPr/>
        </p:nvSpPr>
        <p:spPr>
          <a:xfrm>
            <a:off x="401398" y="6474375"/>
            <a:ext cx="17429401" cy="24622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200" dirty="0" err="1"/>
              <a:t>Analisis</a:t>
            </a:r>
            <a:r>
              <a:rPr lang="en-US" sz="3200" dirty="0"/>
              <a:t> </a:t>
            </a:r>
            <a:r>
              <a:rPr lang="en-US" sz="3200" dirty="0" err="1"/>
              <a:t>Jabatan</a:t>
            </a:r>
            <a:r>
              <a:rPr lang="en-US" sz="3200" dirty="0"/>
              <a:t> (</a:t>
            </a:r>
            <a:r>
              <a:rPr lang="en-US" sz="3200" dirty="0" err="1"/>
              <a:t>Anjab</a:t>
            </a:r>
            <a:r>
              <a:rPr lang="en-US" sz="3200" dirty="0"/>
              <a:t>)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Analisis</a:t>
            </a:r>
            <a:r>
              <a:rPr lang="en-US" sz="3200" dirty="0"/>
              <a:t> </a:t>
            </a:r>
            <a:r>
              <a:rPr lang="en-US" sz="3200" dirty="0" err="1"/>
              <a:t>Beban</a:t>
            </a:r>
            <a:r>
              <a:rPr lang="en-US" sz="3200" dirty="0"/>
              <a:t> </a:t>
            </a:r>
            <a:r>
              <a:rPr lang="en-US" sz="3200" dirty="0" err="1"/>
              <a:t>Kerja</a:t>
            </a:r>
            <a:r>
              <a:rPr lang="en-US" sz="3200" dirty="0"/>
              <a:t> (ABK)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dua</a:t>
            </a:r>
            <a:r>
              <a:rPr lang="en-US" sz="3200" dirty="0"/>
              <a:t> </a:t>
            </a:r>
            <a:r>
              <a:rPr lang="en-US" sz="3200" dirty="0" err="1"/>
              <a:t>pilar</a:t>
            </a:r>
            <a:r>
              <a:rPr lang="en-US" sz="3200" dirty="0"/>
              <a:t> </a:t>
            </a:r>
            <a:r>
              <a:rPr lang="en-US" sz="3200" dirty="0" err="1"/>
              <a:t>manajemen</a:t>
            </a:r>
            <a:r>
              <a:rPr lang="en-US" sz="3200" dirty="0"/>
              <a:t> SDM yang </a:t>
            </a:r>
            <a:r>
              <a:rPr lang="en-US" sz="3200" dirty="0" err="1"/>
              <a:t>wajib</a:t>
            </a:r>
            <a:r>
              <a:rPr lang="en-US" sz="3200" dirty="0"/>
              <a:t> </a:t>
            </a:r>
            <a:r>
              <a:rPr lang="en-US" sz="3200" dirty="0" err="1"/>
              <a:t>dilakukan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memetakan</a:t>
            </a:r>
            <a:r>
              <a:rPr lang="en-US" sz="3200" dirty="0"/>
              <a:t> </a:t>
            </a:r>
            <a:r>
              <a:rPr lang="en-US" sz="3200" dirty="0" err="1"/>
              <a:t>tugas</a:t>
            </a:r>
            <a:r>
              <a:rPr lang="en-US" sz="3200" dirty="0"/>
              <a:t>, </a:t>
            </a:r>
            <a:r>
              <a:rPr lang="en-US" sz="3200" dirty="0" err="1"/>
              <a:t>tanggung</a:t>
            </a:r>
            <a:r>
              <a:rPr lang="en-US" sz="3200" dirty="0"/>
              <a:t> </a:t>
            </a:r>
            <a:r>
              <a:rPr lang="en-US" sz="3200" dirty="0" err="1"/>
              <a:t>jawab</a:t>
            </a:r>
            <a:r>
              <a:rPr lang="en-US" sz="3200" dirty="0"/>
              <a:t>,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kebutuhan</a:t>
            </a:r>
            <a:r>
              <a:rPr lang="en-US" sz="3200" dirty="0"/>
              <a:t> </a:t>
            </a:r>
            <a:r>
              <a:rPr lang="en-US" sz="3200" dirty="0" err="1"/>
              <a:t>pegawai</a:t>
            </a:r>
            <a:r>
              <a:rPr lang="en-US" sz="3200" dirty="0"/>
              <a:t> </a:t>
            </a:r>
            <a:r>
              <a:rPr lang="en-US" sz="3200" dirty="0" err="1"/>
              <a:t>guna</a:t>
            </a:r>
            <a:r>
              <a:rPr lang="en-US" sz="3200" dirty="0"/>
              <a:t> </a:t>
            </a:r>
            <a:r>
              <a:rPr lang="en-US" sz="3200" dirty="0" err="1"/>
              <a:t>mencapai</a:t>
            </a:r>
            <a:r>
              <a:rPr lang="en-US" sz="3200" dirty="0"/>
              <a:t> </a:t>
            </a:r>
            <a:r>
              <a:rPr lang="en-US" sz="3200" dirty="0" err="1"/>
              <a:t>efektivitas</a:t>
            </a:r>
            <a:r>
              <a:rPr lang="en-US" sz="3200" dirty="0"/>
              <a:t> </a:t>
            </a:r>
            <a:r>
              <a:rPr lang="en-US" sz="3200" dirty="0" err="1"/>
              <a:t>organisasi</a:t>
            </a:r>
            <a:r>
              <a:rPr lang="en-US" sz="3200" dirty="0"/>
              <a:t>. </a:t>
            </a:r>
            <a:r>
              <a:rPr lang="en-US" sz="3200" dirty="0" err="1"/>
              <a:t>Anjab</a:t>
            </a:r>
            <a:r>
              <a:rPr lang="en-US" sz="3200" dirty="0"/>
              <a:t> </a:t>
            </a:r>
            <a:r>
              <a:rPr lang="en-US" sz="3200" dirty="0" err="1"/>
              <a:t>fokus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apa</a:t>
            </a:r>
            <a:r>
              <a:rPr lang="en-US" sz="3200" dirty="0"/>
              <a:t> </a:t>
            </a:r>
            <a:r>
              <a:rPr lang="en-US" sz="3200" dirty="0" err="1"/>
              <a:t>pekerjaannya</a:t>
            </a:r>
            <a:r>
              <a:rPr lang="en-US" sz="3200" dirty="0"/>
              <a:t> (</a:t>
            </a:r>
            <a:r>
              <a:rPr lang="en-US" sz="3200" dirty="0" err="1"/>
              <a:t>deskripsi</a:t>
            </a:r>
            <a:r>
              <a:rPr lang="en-US" sz="3200" dirty="0"/>
              <a:t>), </a:t>
            </a:r>
            <a:r>
              <a:rPr lang="en-US" sz="3200" dirty="0" err="1"/>
              <a:t>sementara</a:t>
            </a:r>
            <a:r>
              <a:rPr lang="en-US" sz="3200" dirty="0"/>
              <a:t> ABK </a:t>
            </a:r>
            <a:r>
              <a:rPr lang="en-US" sz="3200" dirty="0" err="1"/>
              <a:t>mengukur</a:t>
            </a:r>
            <a:r>
              <a:rPr lang="en-US" sz="3200" dirty="0"/>
              <a:t> </a:t>
            </a:r>
            <a:r>
              <a:rPr lang="en-US" sz="3200" dirty="0" err="1"/>
              <a:t>seberapa</a:t>
            </a:r>
            <a:r>
              <a:rPr lang="en-US" sz="3200" dirty="0"/>
              <a:t> </a:t>
            </a:r>
            <a:r>
              <a:rPr lang="en-US" sz="3200" dirty="0" err="1"/>
              <a:t>banyak</a:t>
            </a:r>
            <a:r>
              <a:rPr lang="en-US" sz="3200" dirty="0"/>
              <a:t> </a:t>
            </a:r>
            <a:r>
              <a:rPr lang="en-US" sz="3200" dirty="0" err="1" smtClean="0"/>
              <a:t>pegawai</a:t>
            </a:r>
            <a:r>
              <a:rPr lang="en-US" sz="3200" dirty="0" smtClean="0"/>
              <a:t> </a:t>
            </a:r>
            <a:r>
              <a:rPr lang="en-US" sz="3200" dirty="0"/>
              <a:t>yang </a:t>
            </a:r>
            <a:r>
              <a:rPr lang="en-US" sz="3200" dirty="0" err="1"/>
              <a:t>dibutuhkan</a:t>
            </a:r>
            <a:r>
              <a:rPr lang="en-US" sz="3200" dirty="0"/>
              <a:t> (volume </a:t>
            </a:r>
            <a:r>
              <a:rPr lang="en-US" sz="3200" dirty="0" err="1"/>
              <a:t>kerja</a:t>
            </a:r>
            <a:r>
              <a:rPr lang="en-US" sz="3200" dirty="0"/>
              <a:t>), </a:t>
            </a:r>
            <a:r>
              <a:rPr lang="en-US" sz="3200" dirty="0" err="1"/>
              <a:t>diatur</a:t>
            </a:r>
            <a:r>
              <a:rPr lang="en-US" sz="3200" dirty="0"/>
              <a:t> </a:t>
            </a:r>
            <a:r>
              <a:rPr lang="en-US" sz="3200" dirty="0" err="1"/>
              <a:t>berdasarkan</a:t>
            </a:r>
            <a:r>
              <a:rPr lang="en-US" sz="3200" dirty="0"/>
              <a:t> </a:t>
            </a:r>
            <a:r>
              <a:rPr lang="en-US" sz="3200" dirty="0" err="1"/>
              <a:t>PermenPANRB</a:t>
            </a:r>
            <a:r>
              <a:rPr lang="en-US" sz="3200" dirty="0"/>
              <a:t> </a:t>
            </a:r>
            <a:r>
              <a:rPr lang="en-US" sz="3200" dirty="0" err="1"/>
              <a:t>Nomor</a:t>
            </a:r>
            <a:r>
              <a:rPr lang="en-US" sz="3200" dirty="0"/>
              <a:t> 1 </a:t>
            </a:r>
            <a:r>
              <a:rPr lang="en-US" sz="3200" dirty="0" err="1"/>
              <a:t>Tahun</a:t>
            </a:r>
            <a:r>
              <a:rPr lang="en-US" sz="3200" dirty="0"/>
              <a:t> 2020.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8DA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>
            <a:off x="1028700" y="2170832"/>
            <a:ext cx="1540084" cy="1664138"/>
          </a:xfrm>
          <a:custGeom>
            <a:avLst/>
            <a:gdLst/>
            <a:ahLst/>
            <a:cxnLst/>
            <a:rect l="l" t="t" r="r" b="b"/>
            <a:pathLst>
              <a:path w="1540084" h="1664138" extrusionOk="0">
                <a:moveTo>
                  <a:pt x="0" y="0"/>
                </a:moveTo>
                <a:lnTo>
                  <a:pt x="1540084" y="0"/>
                </a:lnTo>
                <a:lnTo>
                  <a:pt x="1540084" y="1664138"/>
                </a:lnTo>
                <a:lnTo>
                  <a:pt x="0" y="1664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18"/>
          <p:cNvSpPr/>
          <p:nvPr/>
        </p:nvSpPr>
        <p:spPr>
          <a:xfrm rot="-865449">
            <a:off x="11880754" y="1876562"/>
            <a:ext cx="5352957" cy="6927356"/>
          </a:xfrm>
          <a:custGeom>
            <a:avLst/>
            <a:gdLst/>
            <a:ahLst/>
            <a:cxnLst/>
            <a:rect l="l" t="t" r="r" b="b"/>
            <a:pathLst>
              <a:path w="5352957" h="6927356" extrusionOk="0">
                <a:moveTo>
                  <a:pt x="0" y="0"/>
                </a:moveTo>
                <a:lnTo>
                  <a:pt x="5352956" y="0"/>
                </a:lnTo>
                <a:lnTo>
                  <a:pt x="5352956" y="6927356"/>
                </a:lnTo>
                <a:lnTo>
                  <a:pt x="0" y="6927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18"/>
          <p:cNvSpPr/>
          <p:nvPr/>
        </p:nvSpPr>
        <p:spPr>
          <a:xfrm>
            <a:off x="11855164" y="2835217"/>
            <a:ext cx="5404136" cy="5296053"/>
          </a:xfrm>
          <a:custGeom>
            <a:avLst/>
            <a:gdLst/>
            <a:ahLst/>
            <a:cxnLst/>
            <a:rect l="l" t="t" r="r" b="b"/>
            <a:pathLst>
              <a:path w="5404136" h="5296053" extrusionOk="0">
                <a:moveTo>
                  <a:pt x="0" y="0"/>
                </a:moveTo>
                <a:lnTo>
                  <a:pt x="5404136" y="0"/>
                </a:lnTo>
                <a:lnTo>
                  <a:pt x="5404136" y="5296053"/>
                </a:lnTo>
                <a:lnTo>
                  <a:pt x="0" y="5296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6" name="Google Shape;146;p18"/>
          <p:cNvSpPr txBox="1"/>
          <p:nvPr/>
        </p:nvSpPr>
        <p:spPr>
          <a:xfrm>
            <a:off x="1028700" y="4083069"/>
            <a:ext cx="1007362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DASAR </a:t>
            </a:r>
            <a:r>
              <a:rPr lang="en-US" sz="8799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HUKUM</a:t>
            </a:r>
            <a:endParaRPr dirty="0"/>
          </a:p>
        </p:txBody>
      </p:sp>
      <p:sp>
        <p:nvSpPr>
          <p:cNvPr id="6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9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3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4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7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8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8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2924229" y="6013341"/>
            <a:ext cx="10764475" cy="2910109"/>
          </a:xfrm>
          <a:custGeom>
            <a:avLst/>
            <a:gdLst/>
            <a:ahLst/>
            <a:cxnLst/>
            <a:rect l="l" t="t" r="r" b="b"/>
            <a:pathLst>
              <a:path w="11258749" h="3301686" extrusionOk="0">
                <a:moveTo>
                  <a:pt x="0" y="0"/>
                </a:moveTo>
                <a:lnTo>
                  <a:pt x="11258749" y="0"/>
                </a:lnTo>
                <a:lnTo>
                  <a:pt x="11258749" y="3301686"/>
                </a:lnTo>
                <a:lnTo>
                  <a:pt x="0" y="3301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5" name="Google Shape;175;p19"/>
          <p:cNvSpPr/>
          <p:nvPr/>
        </p:nvSpPr>
        <p:spPr>
          <a:xfrm>
            <a:off x="7073118" y="6548785"/>
            <a:ext cx="4410137" cy="2160741"/>
          </a:xfrm>
          <a:custGeom>
            <a:avLst/>
            <a:gdLst/>
            <a:ahLst/>
            <a:cxnLst/>
            <a:rect l="l" t="t" r="r" b="b"/>
            <a:pathLst>
              <a:path w="5878286" h="4114800" extrusionOk="0">
                <a:moveTo>
                  <a:pt x="0" y="0"/>
                </a:moveTo>
                <a:lnTo>
                  <a:pt x="5878285" y="0"/>
                </a:lnTo>
                <a:lnTo>
                  <a:pt x="5878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7" name="Google Shape;177;p19"/>
          <p:cNvSpPr txBox="1"/>
          <p:nvPr/>
        </p:nvSpPr>
        <p:spPr>
          <a:xfrm>
            <a:off x="811161" y="366129"/>
            <a:ext cx="16665677" cy="5539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UU No. 20 </a:t>
            </a:r>
            <a:r>
              <a:rPr lang="en-US" sz="3600" b="1" dirty="0" err="1"/>
              <a:t>Tahun</a:t>
            </a:r>
            <a:r>
              <a:rPr lang="en-US" sz="3600" b="1" dirty="0"/>
              <a:t> 2023</a:t>
            </a:r>
            <a:r>
              <a:rPr lang="en-US" sz="3600" dirty="0"/>
              <a:t> </a:t>
            </a:r>
            <a:r>
              <a:rPr lang="en-US" sz="3600" dirty="0" err="1"/>
              <a:t>tentang</a:t>
            </a:r>
            <a:r>
              <a:rPr lang="en-US" sz="3600" dirty="0"/>
              <a:t> </a:t>
            </a:r>
            <a:r>
              <a:rPr lang="en-US" sz="3600" dirty="0" smtClean="0"/>
              <a:t>ASN.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PP No. 11 </a:t>
            </a:r>
            <a:r>
              <a:rPr lang="en-US" sz="3600" b="1" dirty="0" err="1"/>
              <a:t>Tahun</a:t>
            </a:r>
            <a:r>
              <a:rPr lang="en-US" sz="3600" b="1" dirty="0"/>
              <a:t> 2017</a:t>
            </a:r>
            <a:r>
              <a:rPr lang="en-US" sz="3600" dirty="0"/>
              <a:t> jo </a:t>
            </a:r>
            <a:r>
              <a:rPr lang="en-US" sz="3600" b="1" dirty="0"/>
              <a:t>PP No. 17 </a:t>
            </a:r>
            <a:r>
              <a:rPr lang="en-US" sz="3600" b="1" dirty="0" err="1"/>
              <a:t>Tahun</a:t>
            </a:r>
            <a:r>
              <a:rPr lang="en-US" sz="3600" b="1" dirty="0"/>
              <a:t> 2020</a:t>
            </a:r>
            <a:r>
              <a:rPr lang="en-US" sz="3600" dirty="0"/>
              <a:t> – </a:t>
            </a:r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smtClean="0"/>
              <a:t>PNS.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PP No. 49 </a:t>
            </a:r>
            <a:r>
              <a:rPr lang="en-US" sz="3600" b="1" dirty="0" err="1"/>
              <a:t>Tahun</a:t>
            </a:r>
            <a:r>
              <a:rPr lang="en-US" sz="3600" b="1" dirty="0"/>
              <a:t> 2018</a:t>
            </a:r>
            <a:r>
              <a:rPr lang="en-US" sz="3600" dirty="0"/>
              <a:t> – </a:t>
            </a:r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smtClean="0"/>
              <a:t>PPPK.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 err="1"/>
              <a:t>PermenPANRB</a:t>
            </a:r>
            <a:r>
              <a:rPr lang="en-US" sz="3600" b="1" dirty="0"/>
              <a:t> No. 1 </a:t>
            </a:r>
            <a:r>
              <a:rPr lang="en-US" sz="3600" b="1" dirty="0" err="1"/>
              <a:t>Tahun</a:t>
            </a:r>
            <a:r>
              <a:rPr lang="en-US" sz="3600" b="1" dirty="0"/>
              <a:t> 2020</a:t>
            </a:r>
            <a:r>
              <a:rPr lang="en-US" sz="3600" dirty="0"/>
              <a:t> – </a:t>
            </a:r>
            <a:r>
              <a:rPr lang="en-US" sz="3600" dirty="0" err="1"/>
              <a:t>Pedoman</a:t>
            </a:r>
            <a:r>
              <a:rPr lang="en-US" sz="3600" dirty="0"/>
              <a:t> Anjab &amp; </a:t>
            </a:r>
            <a:r>
              <a:rPr lang="en-US" sz="3600" dirty="0" smtClean="0"/>
              <a:t>ABK.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 err="1"/>
              <a:t>PermenPANRB</a:t>
            </a:r>
            <a:r>
              <a:rPr lang="en-US" sz="3600" b="1" dirty="0"/>
              <a:t> No. 11 </a:t>
            </a:r>
            <a:r>
              <a:rPr lang="en-US" sz="3600" b="1" dirty="0" err="1"/>
              <a:t>Tahun</a:t>
            </a:r>
            <a:r>
              <a:rPr lang="en-US" sz="3600" b="1" dirty="0"/>
              <a:t> 2024</a:t>
            </a:r>
            <a:r>
              <a:rPr lang="en-US" sz="3600" dirty="0"/>
              <a:t> – </a:t>
            </a:r>
            <a:r>
              <a:rPr lang="en-US" sz="3600" dirty="0" err="1"/>
              <a:t>Jabatan</a:t>
            </a:r>
            <a:r>
              <a:rPr lang="en-US" sz="3600" dirty="0"/>
              <a:t> </a:t>
            </a:r>
            <a:r>
              <a:rPr lang="en-US" sz="3600" dirty="0" err="1" smtClean="0"/>
              <a:t>Pelaksana</a:t>
            </a:r>
            <a:r>
              <a:rPr lang="en-US" sz="3600" dirty="0" smtClean="0"/>
              <a:t>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 err="1" smtClean="0"/>
              <a:t>Permenkes</a:t>
            </a:r>
            <a:r>
              <a:rPr lang="en-US" sz="3600" b="1" dirty="0" smtClean="0"/>
              <a:t> </a:t>
            </a:r>
            <a:r>
              <a:rPr lang="en-US" sz="3600" b="1" dirty="0"/>
              <a:t>No. 40 </a:t>
            </a:r>
            <a:r>
              <a:rPr lang="en-US" sz="3600" b="1" dirty="0" err="1"/>
              <a:t>Tahun</a:t>
            </a:r>
            <a:r>
              <a:rPr lang="en-US" sz="3600" b="1" dirty="0"/>
              <a:t> 2019</a:t>
            </a:r>
            <a:r>
              <a:rPr lang="en-US" sz="3600" dirty="0"/>
              <a:t> – </a:t>
            </a:r>
            <a:r>
              <a:rPr lang="en-US" sz="3600" dirty="0" err="1"/>
              <a:t>Penataan</a:t>
            </a:r>
            <a:r>
              <a:rPr lang="en-US" sz="3600" dirty="0"/>
              <a:t> </a:t>
            </a:r>
            <a:r>
              <a:rPr lang="en-US" sz="3600" dirty="0" err="1"/>
              <a:t>Jabatan</a:t>
            </a:r>
            <a:r>
              <a:rPr lang="en-US" sz="3600" dirty="0"/>
              <a:t> </a:t>
            </a:r>
            <a:r>
              <a:rPr lang="en-US" sz="3600" dirty="0" err="1"/>
              <a:t>Pelaksana</a:t>
            </a:r>
            <a:r>
              <a:rPr lang="en-US" sz="3600" dirty="0"/>
              <a:t> &amp; </a:t>
            </a:r>
            <a:r>
              <a:rPr lang="en-US" sz="3600" dirty="0" err="1" smtClean="0"/>
              <a:t>Fungsional</a:t>
            </a:r>
            <a:r>
              <a:rPr lang="en-US" sz="3600" dirty="0"/>
              <a:t>.</a:t>
            </a: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Permenkes</a:t>
            </a:r>
            <a:r>
              <a:rPr lang="en-US" sz="3600" b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No. </a:t>
            </a:r>
            <a:r>
              <a:rPr lang="en-US" sz="36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 sz="3600" b="1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36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2025 </a:t>
            </a:r>
            <a:r>
              <a:rPr lang="en-US" sz="36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3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Pedoman</a:t>
            </a:r>
            <a:r>
              <a:rPr lang="en-US" sz="3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Penyelenggaraan</a:t>
            </a:r>
            <a:r>
              <a:rPr lang="en-US" sz="3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Uji</a:t>
            </a:r>
            <a:r>
              <a:rPr lang="en-US" sz="3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Kompetensi</a:t>
            </a:r>
            <a:r>
              <a:rPr lang="en-US" sz="3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Jabatan</a:t>
            </a:r>
            <a:r>
              <a:rPr lang="en-US" sz="3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US" sz="3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36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US" sz="3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3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600" dirty="0" smtClean="0">
              <a:latin typeface="+mj-lt"/>
              <a:ea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b="1" dirty="0" err="1" smtClean="0"/>
              <a:t>Peraturan</a:t>
            </a:r>
            <a:r>
              <a:rPr lang="en-US" sz="3600" b="1" dirty="0" smtClean="0"/>
              <a:t> </a:t>
            </a:r>
            <a:r>
              <a:rPr lang="en-US" sz="3600" b="1" dirty="0"/>
              <a:t>BKN No. 9 </a:t>
            </a:r>
            <a:r>
              <a:rPr lang="en-US" sz="3600" b="1" dirty="0" err="1"/>
              <a:t>Tahun</a:t>
            </a:r>
            <a:r>
              <a:rPr lang="en-US" sz="3600" b="1" dirty="0"/>
              <a:t> 2022</a:t>
            </a:r>
            <a:r>
              <a:rPr lang="en-US" sz="3600" dirty="0"/>
              <a:t> – Tata Cara </a:t>
            </a:r>
            <a:r>
              <a:rPr lang="en-US" sz="3600" dirty="0" err="1"/>
              <a:t>Penyusunan</a:t>
            </a:r>
            <a:r>
              <a:rPr lang="en-US" sz="3600" dirty="0"/>
              <a:t> </a:t>
            </a:r>
            <a:r>
              <a:rPr lang="en-US" sz="3600" dirty="0" err="1"/>
              <a:t>Kebutuhan</a:t>
            </a:r>
            <a:r>
              <a:rPr lang="en-US" sz="3600" dirty="0"/>
              <a:t> </a:t>
            </a:r>
            <a:r>
              <a:rPr lang="en-US" sz="3600" dirty="0" smtClean="0"/>
              <a:t>ASN.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 err="1" smtClean="0"/>
              <a:t>Peraturan</a:t>
            </a:r>
            <a:r>
              <a:rPr lang="en-US" sz="3600" b="1" dirty="0" smtClean="0"/>
              <a:t> </a:t>
            </a:r>
            <a:r>
              <a:rPr lang="en-US" sz="3600" b="1" dirty="0"/>
              <a:t>BKN No. 3 </a:t>
            </a:r>
            <a:r>
              <a:rPr lang="en-US" sz="3600" b="1" dirty="0" err="1"/>
              <a:t>Tahun</a:t>
            </a:r>
            <a:r>
              <a:rPr lang="en-US" sz="3600" b="1" dirty="0"/>
              <a:t> 2023</a:t>
            </a:r>
            <a:r>
              <a:rPr lang="en-US" sz="3600" dirty="0"/>
              <a:t> – Angka </a:t>
            </a:r>
            <a:r>
              <a:rPr lang="en-US" sz="3600" dirty="0" err="1"/>
              <a:t>Kredit</a:t>
            </a:r>
            <a:r>
              <a:rPr lang="en-US" sz="3600" dirty="0"/>
              <a:t> &amp; </a:t>
            </a:r>
            <a:r>
              <a:rPr lang="en-US" sz="3600" dirty="0" err="1"/>
              <a:t>Kenaikan</a:t>
            </a:r>
            <a:r>
              <a:rPr lang="en-US" sz="3600" dirty="0"/>
              <a:t> </a:t>
            </a:r>
            <a:r>
              <a:rPr lang="en-US" sz="3600" dirty="0" err="1" smtClean="0"/>
              <a:t>Pangkat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5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8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2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3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6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7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CC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>
            <a:off x="8402770" y="2527666"/>
            <a:ext cx="1482460" cy="1571008"/>
          </a:xfrm>
          <a:custGeom>
            <a:avLst/>
            <a:gdLst/>
            <a:ahLst/>
            <a:cxnLst/>
            <a:rect l="l" t="t" r="r" b="b"/>
            <a:pathLst>
              <a:path w="1482460" h="1571008" extrusionOk="0">
                <a:moveTo>
                  <a:pt x="0" y="0"/>
                </a:moveTo>
                <a:lnTo>
                  <a:pt x="1482460" y="0"/>
                </a:lnTo>
                <a:lnTo>
                  <a:pt x="1482460" y="1571008"/>
                </a:lnTo>
                <a:lnTo>
                  <a:pt x="0" y="1571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0" name="Google Shape;190;p20"/>
          <p:cNvSpPr txBox="1"/>
          <p:nvPr/>
        </p:nvSpPr>
        <p:spPr>
          <a:xfrm>
            <a:off x="1028700" y="4205166"/>
            <a:ext cx="16230600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DEFINISI &amp; TUJUAN</a:t>
            </a:r>
            <a:endParaRPr dirty="0"/>
          </a:p>
        </p:txBody>
      </p:sp>
      <p:sp>
        <p:nvSpPr>
          <p:cNvPr id="191" name="Google Shape;191;p20"/>
          <p:cNvSpPr/>
          <p:nvPr/>
        </p:nvSpPr>
        <p:spPr>
          <a:xfrm>
            <a:off x="10775345" y="5462296"/>
            <a:ext cx="4475925" cy="203451"/>
          </a:xfrm>
          <a:custGeom>
            <a:avLst/>
            <a:gdLst/>
            <a:ahLst/>
            <a:cxnLst/>
            <a:rect l="l" t="t" r="r" b="b"/>
            <a:pathLst>
              <a:path w="4475925" h="203451" extrusionOk="0">
                <a:moveTo>
                  <a:pt x="0" y="0"/>
                </a:moveTo>
                <a:lnTo>
                  <a:pt x="4475925" y="0"/>
                </a:lnTo>
                <a:lnTo>
                  <a:pt x="4475925" y="203451"/>
                </a:lnTo>
                <a:lnTo>
                  <a:pt x="0" y="203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2" name="Google Shape;192;p20"/>
          <p:cNvSpPr/>
          <p:nvPr/>
        </p:nvSpPr>
        <p:spPr>
          <a:xfrm rot="-5400000" flipH="1">
            <a:off x="14047035" y="896890"/>
            <a:ext cx="2809542" cy="3073162"/>
          </a:xfrm>
          <a:custGeom>
            <a:avLst/>
            <a:gdLst/>
            <a:ahLst/>
            <a:cxnLst/>
            <a:rect l="l" t="t" r="r" b="b"/>
            <a:pathLst>
              <a:path w="2809542" h="3073162" extrusionOk="0">
                <a:moveTo>
                  <a:pt x="2809542" y="0"/>
                </a:moveTo>
                <a:lnTo>
                  <a:pt x="0" y="0"/>
                </a:lnTo>
                <a:lnTo>
                  <a:pt x="0" y="3073162"/>
                </a:lnTo>
                <a:lnTo>
                  <a:pt x="2809542" y="3073162"/>
                </a:lnTo>
                <a:lnTo>
                  <a:pt x="280954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5269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3" name="Google Shape;193;p20"/>
          <p:cNvSpPr/>
          <p:nvPr/>
        </p:nvSpPr>
        <p:spPr>
          <a:xfrm rot="464767">
            <a:off x="1107" y="7357314"/>
            <a:ext cx="3345447" cy="2287069"/>
          </a:xfrm>
          <a:custGeom>
            <a:avLst/>
            <a:gdLst/>
            <a:ahLst/>
            <a:cxnLst/>
            <a:rect l="l" t="t" r="r" b="b"/>
            <a:pathLst>
              <a:path w="3345447" h="2287069" extrusionOk="0">
                <a:moveTo>
                  <a:pt x="0" y="0"/>
                </a:moveTo>
                <a:lnTo>
                  <a:pt x="3345447" y="0"/>
                </a:lnTo>
                <a:lnTo>
                  <a:pt x="3345447" y="2287069"/>
                </a:lnTo>
                <a:lnTo>
                  <a:pt x="0" y="2287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9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10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4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5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8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9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8DA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/>
        </p:nvSpPr>
        <p:spPr>
          <a:xfrm>
            <a:off x="1178826" y="275600"/>
            <a:ext cx="12761614" cy="22159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Analisis Jabatan (</a:t>
            </a:r>
            <a:r>
              <a:rPr lang="en-US" sz="60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Anjab</a:t>
            </a:r>
            <a:r>
              <a:rPr lang="en-US" sz="60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)</a:t>
            </a:r>
            <a:r>
              <a:rPr lang="en-US" sz="60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dan</a:t>
            </a:r>
            <a:r>
              <a:rPr lang="en-US" sz="60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</a:t>
            </a:r>
            <a:r>
              <a:rPr lang="en-US" sz="60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Analisis</a:t>
            </a:r>
            <a:r>
              <a:rPr lang="en-US" sz="60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Beban </a:t>
            </a:r>
            <a:r>
              <a:rPr lang="en-US" sz="6000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Kerja</a:t>
            </a:r>
            <a:r>
              <a:rPr lang="en-US" sz="6000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(ABK)</a:t>
            </a:r>
            <a:endParaRPr sz="1100" dirty="0"/>
          </a:p>
        </p:txBody>
      </p:sp>
      <p:sp>
        <p:nvSpPr>
          <p:cNvPr id="200" name="Google Shape;200;p21"/>
          <p:cNvSpPr/>
          <p:nvPr/>
        </p:nvSpPr>
        <p:spPr>
          <a:xfrm rot="1014216">
            <a:off x="15059660" y="1080163"/>
            <a:ext cx="2057929" cy="2057929"/>
          </a:xfrm>
          <a:custGeom>
            <a:avLst/>
            <a:gdLst/>
            <a:ahLst/>
            <a:cxnLst/>
            <a:rect l="l" t="t" r="r" b="b"/>
            <a:pathLst>
              <a:path w="2057929" h="2057929" extrusionOk="0">
                <a:moveTo>
                  <a:pt x="0" y="0"/>
                </a:moveTo>
                <a:lnTo>
                  <a:pt x="2057928" y="0"/>
                </a:lnTo>
                <a:lnTo>
                  <a:pt x="2057928" y="2057928"/>
                </a:lnTo>
                <a:lnTo>
                  <a:pt x="0" y="2057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1" name="Google Shape;201;p21"/>
          <p:cNvSpPr/>
          <p:nvPr/>
        </p:nvSpPr>
        <p:spPr>
          <a:xfrm flipH="1">
            <a:off x="14490505" y="869617"/>
            <a:ext cx="2580512" cy="2453832"/>
          </a:xfrm>
          <a:custGeom>
            <a:avLst/>
            <a:gdLst/>
            <a:ahLst/>
            <a:cxnLst/>
            <a:rect l="l" t="t" r="r" b="b"/>
            <a:pathLst>
              <a:path w="2580512" h="2453832" extrusionOk="0">
                <a:moveTo>
                  <a:pt x="2580511" y="0"/>
                </a:moveTo>
                <a:lnTo>
                  <a:pt x="0" y="0"/>
                </a:lnTo>
                <a:lnTo>
                  <a:pt x="0" y="2453832"/>
                </a:lnTo>
                <a:lnTo>
                  <a:pt x="2580511" y="2453832"/>
                </a:lnTo>
                <a:lnTo>
                  <a:pt x="258051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2" name="Google Shape;202;p21"/>
          <p:cNvSpPr txBox="1"/>
          <p:nvPr/>
        </p:nvSpPr>
        <p:spPr>
          <a:xfrm>
            <a:off x="1047750" y="2633943"/>
            <a:ext cx="12742500" cy="923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Proses </a:t>
            </a:r>
            <a:r>
              <a:rPr lang="en-US" sz="30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pengumpulan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30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pencatatan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30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pengolahan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dan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0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penyusunan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data 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jabatan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menjadi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informasi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jabatan</a:t>
            </a:r>
            <a:endParaRPr dirty="0"/>
          </a:p>
        </p:txBody>
      </p:sp>
      <p:sp>
        <p:nvSpPr>
          <p:cNvPr id="3" name="Google Shape;202;p21">
            <a:extLst>
              <a:ext uri="{FF2B5EF4-FFF2-40B4-BE49-F238E27FC236}">
                <a16:creationId xmlns:a16="http://schemas.microsoft.com/office/drawing/2014/main" xmlns="" id="{EC33F377-0F14-9DE5-809F-696F29CCF7E1}"/>
              </a:ext>
            </a:extLst>
          </p:cNvPr>
          <p:cNvSpPr txBox="1"/>
          <p:nvPr/>
        </p:nvSpPr>
        <p:spPr>
          <a:xfrm>
            <a:off x="1047750" y="3714508"/>
            <a:ext cx="14589842" cy="50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Tujuan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:</a:t>
            </a:r>
            <a:endParaRPr lang="en-US" sz="3000" b="1" i="0" u="none" strike="noStrike" cap="none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Menyediakan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informasi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yang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akurat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mengenai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tugas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tanggung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jawab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dan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wewenang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suatu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jabatan</a:t>
            </a:r>
            <a:endParaRPr lang="en-US" sz="3000" b="1" i="0" u="none" strike="noStrike" cap="none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Menentukan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persyaratan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/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kualifikasi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yang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dibutuhkan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untuk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menduduki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suatu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jabatan</a:t>
            </a:r>
            <a:endParaRPr lang="en-US" sz="3000" b="1" i="0" u="none" strike="noStrike" cap="none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Dasar </a:t>
            </a:r>
            <a:r>
              <a:rPr lang="en-US" sz="3000" b="1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manajemen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SDM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dalam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hal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lang="en-US" sz="3000" b="1" i="0" u="none" strike="noStrike" cap="none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rekrutmen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seleksi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penempatan</a:t>
            </a:r>
            <a:r>
              <a:rPr lang="en-US" sz="3000" b="1" dirty="0" smtClean="0"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pelatihan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penilaian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kinerja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kompensasi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dan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pengembangan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 b="1" i="0" u="none" strike="noStrike" cap="none" dirty="0" err="1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karier</a:t>
            </a:r>
            <a:r>
              <a:rPr lang="en-US" sz="3000" b="1" i="0" u="none" strike="noStrike" cap="none" dirty="0" smtClean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1" dirty="0"/>
          </a:p>
        </p:txBody>
      </p:sp>
      <p:sp>
        <p:nvSpPr>
          <p:cNvPr id="7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10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4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5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8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9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8C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/>
          <p:nvPr/>
        </p:nvSpPr>
        <p:spPr>
          <a:xfrm rot="-1004041">
            <a:off x="665318" y="1209563"/>
            <a:ext cx="6079721" cy="7867874"/>
          </a:xfrm>
          <a:custGeom>
            <a:avLst/>
            <a:gdLst/>
            <a:ahLst/>
            <a:cxnLst/>
            <a:rect l="l" t="t" r="r" b="b"/>
            <a:pathLst>
              <a:path w="6079721" h="7867874" extrusionOk="0">
                <a:moveTo>
                  <a:pt x="0" y="0"/>
                </a:moveTo>
                <a:lnTo>
                  <a:pt x="6079721" y="0"/>
                </a:lnTo>
                <a:lnTo>
                  <a:pt x="6079721" y="7867874"/>
                </a:lnTo>
                <a:lnTo>
                  <a:pt x="0" y="7867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8" name="Google Shape;208;p22"/>
          <p:cNvSpPr/>
          <p:nvPr/>
        </p:nvSpPr>
        <p:spPr>
          <a:xfrm>
            <a:off x="1028700" y="2996838"/>
            <a:ext cx="5319790" cy="5039292"/>
          </a:xfrm>
          <a:custGeom>
            <a:avLst/>
            <a:gdLst/>
            <a:ahLst/>
            <a:cxnLst/>
            <a:rect l="l" t="t" r="r" b="b"/>
            <a:pathLst>
              <a:path w="5319790" h="5039292" extrusionOk="0">
                <a:moveTo>
                  <a:pt x="0" y="0"/>
                </a:moveTo>
                <a:lnTo>
                  <a:pt x="5319790" y="0"/>
                </a:lnTo>
                <a:lnTo>
                  <a:pt x="5319790" y="5039292"/>
                </a:lnTo>
                <a:lnTo>
                  <a:pt x="0" y="5039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9" name="Google Shape;209;p22"/>
          <p:cNvSpPr txBox="1"/>
          <p:nvPr/>
        </p:nvSpPr>
        <p:spPr>
          <a:xfrm>
            <a:off x="8984515" y="3862342"/>
            <a:ext cx="8274785" cy="48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Manfaat</a:t>
            </a:r>
            <a:r>
              <a:rPr lang="en-US" sz="8799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ANJAB </a:t>
            </a:r>
            <a:r>
              <a:rPr lang="en-US" sz="8799" dirty="0" err="1">
                <a:latin typeface="Sawarabi Mincho"/>
                <a:ea typeface="Sawarabi Mincho"/>
                <a:cs typeface="Sawarabi Mincho"/>
                <a:sym typeface="Sawarabi Mincho"/>
              </a:rPr>
              <a:t>d</a:t>
            </a:r>
            <a:r>
              <a:rPr lang="en-US" sz="8799" b="0" i="0" u="none" strike="noStrike" cap="none" dirty="0" err="1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an</a:t>
            </a:r>
            <a:r>
              <a:rPr lang="en-US" sz="8799" b="0" i="0" u="none" strike="noStrike" cap="none" dirty="0" smtClean="0">
                <a:solidFill>
                  <a:srgbClr val="000000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 ABK</a:t>
            </a:r>
            <a:endParaRPr dirty="0"/>
          </a:p>
        </p:txBody>
      </p:sp>
      <p:sp>
        <p:nvSpPr>
          <p:cNvPr id="210" name="Google Shape;210;p22"/>
          <p:cNvSpPr/>
          <p:nvPr/>
        </p:nvSpPr>
        <p:spPr>
          <a:xfrm>
            <a:off x="8984515" y="1921992"/>
            <a:ext cx="1461416" cy="1664138"/>
          </a:xfrm>
          <a:custGeom>
            <a:avLst/>
            <a:gdLst/>
            <a:ahLst/>
            <a:cxnLst/>
            <a:rect l="l" t="t" r="r" b="b"/>
            <a:pathLst>
              <a:path w="1461416" h="1664138" extrusionOk="0">
                <a:moveTo>
                  <a:pt x="0" y="0"/>
                </a:moveTo>
                <a:lnTo>
                  <a:pt x="1461415" y="0"/>
                </a:lnTo>
                <a:lnTo>
                  <a:pt x="1461415" y="1664137"/>
                </a:lnTo>
                <a:lnTo>
                  <a:pt x="0" y="1664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26"/>
          <p:cNvSpPr/>
          <p:nvPr/>
        </p:nvSpPr>
        <p:spPr>
          <a:xfrm>
            <a:off x="7845065" y="8732521"/>
            <a:ext cx="3142913" cy="1198301"/>
          </a:xfrm>
          <a:custGeom>
            <a:avLst/>
            <a:gdLst/>
            <a:ahLst/>
            <a:cxnLst/>
            <a:rect l="l" t="t" r="r" b="b"/>
            <a:pathLst>
              <a:path w="3142913" h="1198301">
                <a:moveTo>
                  <a:pt x="0" y="0"/>
                </a:moveTo>
                <a:lnTo>
                  <a:pt x="3142913" y="0"/>
                </a:lnTo>
                <a:lnTo>
                  <a:pt x="3142913" y="1198301"/>
                </a:lnTo>
                <a:lnTo>
                  <a:pt x="0" y="1198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27"/>
          <p:cNvSpPr/>
          <p:nvPr/>
        </p:nvSpPr>
        <p:spPr>
          <a:xfrm>
            <a:off x="11476196" y="9130691"/>
            <a:ext cx="3107758" cy="781952"/>
          </a:xfrm>
          <a:custGeom>
            <a:avLst/>
            <a:gdLst/>
            <a:ahLst/>
            <a:cxnLst/>
            <a:rect l="l" t="t" r="r" b="b"/>
            <a:pathLst>
              <a:path w="3107758" h="781952">
                <a:moveTo>
                  <a:pt x="0" y="0"/>
                </a:moveTo>
                <a:lnTo>
                  <a:pt x="3107758" y="0"/>
                </a:lnTo>
                <a:lnTo>
                  <a:pt x="3107758" y="781952"/>
                </a:lnTo>
                <a:lnTo>
                  <a:pt x="0" y="781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31"/>
          <p:cNvGrpSpPr/>
          <p:nvPr/>
        </p:nvGrpSpPr>
        <p:grpSpPr>
          <a:xfrm>
            <a:off x="401398" y="9215996"/>
            <a:ext cx="6778430" cy="714826"/>
            <a:chOff x="0" y="0"/>
            <a:chExt cx="9037907" cy="953101"/>
          </a:xfrm>
        </p:grpSpPr>
        <p:sp>
          <p:nvSpPr>
            <p:cNvPr id="9" name="Freeform 32"/>
            <p:cNvSpPr/>
            <p:nvPr/>
          </p:nvSpPr>
          <p:spPr>
            <a:xfrm>
              <a:off x="0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3"/>
            <p:cNvSpPr/>
            <p:nvPr/>
          </p:nvSpPr>
          <p:spPr>
            <a:xfrm>
              <a:off x="2199129" y="113835"/>
              <a:ext cx="725431" cy="725431"/>
            </a:xfrm>
            <a:custGeom>
              <a:avLst/>
              <a:gdLst/>
              <a:ahLst/>
              <a:cxnLst/>
              <a:rect l="l" t="t" r="r" b="b"/>
              <a:pathLst>
                <a:path w="725431" h="725431">
                  <a:moveTo>
                    <a:pt x="0" y="0"/>
                  </a:moveTo>
                  <a:lnTo>
                    <a:pt x="725432" y="0"/>
                  </a:lnTo>
                  <a:lnTo>
                    <a:pt x="725432" y="725431"/>
                  </a:lnTo>
                  <a:lnTo>
                    <a:pt x="0" y="7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34"/>
            <p:cNvSpPr/>
            <p:nvPr/>
          </p:nvSpPr>
          <p:spPr>
            <a:xfrm>
              <a:off x="1355327" y="0"/>
              <a:ext cx="953101" cy="953101"/>
            </a:xfrm>
            <a:custGeom>
              <a:avLst/>
              <a:gdLst/>
              <a:ahLst/>
              <a:cxnLst/>
              <a:rect l="l" t="t" r="r" b="b"/>
              <a:pathLst>
                <a:path w="953101" h="953101">
                  <a:moveTo>
                    <a:pt x="0" y="0"/>
                  </a:moveTo>
                  <a:lnTo>
                    <a:pt x="953102" y="0"/>
                  </a:lnTo>
                  <a:lnTo>
                    <a:pt x="953102" y="953101"/>
                  </a:lnTo>
                  <a:lnTo>
                    <a:pt x="0" y="95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35"/>
            <p:cNvSpPr txBox="1"/>
            <p:nvPr/>
          </p:nvSpPr>
          <p:spPr>
            <a:xfrm>
              <a:off x="3810883" y="19602"/>
              <a:ext cx="4643053" cy="51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 Sosial</a:t>
              </a:r>
            </a:p>
          </p:txBody>
        </p:sp>
        <p:sp>
          <p:nvSpPr>
            <p:cNvPr id="13" name="TextBox 36"/>
            <p:cNvSpPr txBox="1"/>
            <p:nvPr/>
          </p:nvSpPr>
          <p:spPr>
            <a:xfrm>
              <a:off x="3810883" y="410542"/>
              <a:ext cx="5227024" cy="48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2"/>
                </a:lnSpc>
              </a:pPr>
              <a:r>
                <a:rPr lang="en-US" sz="213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@Dinkes NTT</a:t>
              </a:r>
            </a:p>
          </p:txBody>
        </p:sp>
        <p:sp>
          <p:nvSpPr>
            <p:cNvPr id="14" name="Freeform 37"/>
            <p:cNvSpPr/>
            <p:nvPr/>
          </p:nvSpPr>
          <p:spPr>
            <a:xfrm>
              <a:off x="2924561" y="113835"/>
              <a:ext cx="710057" cy="710057"/>
            </a:xfrm>
            <a:custGeom>
              <a:avLst/>
              <a:gdLst/>
              <a:ahLst/>
              <a:cxnLst/>
              <a:rect l="l" t="t" r="r" b="b"/>
              <a:pathLst>
                <a:path w="710057" h="710057">
                  <a:moveTo>
                    <a:pt x="0" y="0"/>
                  </a:moveTo>
                  <a:lnTo>
                    <a:pt x="710057" y="0"/>
                  </a:lnTo>
                  <a:lnTo>
                    <a:pt x="710057" y="710057"/>
                  </a:lnTo>
                  <a:lnTo>
                    <a:pt x="0" y="71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38"/>
            <p:cNvSpPr/>
            <p:nvPr/>
          </p:nvSpPr>
          <p:spPr>
            <a:xfrm>
              <a:off x="719312" y="104580"/>
              <a:ext cx="719312" cy="719312"/>
            </a:xfrm>
            <a:custGeom>
              <a:avLst/>
              <a:gdLst/>
              <a:ahLst/>
              <a:cxnLst/>
              <a:rect l="l" t="t" r="r" b="b"/>
              <a:pathLst>
                <a:path w="719312" h="719312">
                  <a:moveTo>
                    <a:pt x="0" y="0"/>
                  </a:moveTo>
                  <a:lnTo>
                    <a:pt x="719312" y="0"/>
                  </a:lnTo>
                  <a:lnTo>
                    <a:pt x="719312" y="719312"/>
                  </a:lnTo>
                  <a:lnTo>
                    <a:pt x="0" y="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xmlns="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24"/>
          <p:cNvGrpSpPr/>
          <p:nvPr/>
        </p:nvGrpSpPr>
        <p:grpSpPr>
          <a:xfrm>
            <a:off x="5477339" y="8758706"/>
            <a:ext cx="2176579" cy="1394002"/>
            <a:chOff x="0" y="0"/>
            <a:chExt cx="2664835" cy="1706708"/>
          </a:xfrm>
        </p:grpSpPr>
        <p:sp>
          <p:nvSpPr>
            <p:cNvPr id="17" name="Freeform 25"/>
            <p:cNvSpPr/>
            <p:nvPr/>
          </p:nvSpPr>
          <p:spPr>
            <a:xfrm>
              <a:off x="0" y="0"/>
              <a:ext cx="2664835" cy="1706707"/>
            </a:xfrm>
            <a:custGeom>
              <a:avLst/>
              <a:gdLst/>
              <a:ahLst/>
              <a:cxnLst/>
              <a:rect l="l" t="t" r="r" b="b"/>
              <a:pathLst>
                <a:path w="2664835" h="1706707">
                  <a:moveTo>
                    <a:pt x="0" y="0"/>
                  </a:moveTo>
                  <a:lnTo>
                    <a:pt x="2664835" y="0"/>
                  </a:lnTo>
                  <a:lnTo>
                    <a:pt x="2664835" y="1706707"/>
                  </a:lnTo>
                  <a:lnTo>
                    <a:pt x="0" y="1706707"/>
                  </a:lnTo>
                  <a:close/>
                </a:path>
              </a:pathLst>
            </a:custGeom>
            <a:blipFill>
              <a:blip r:embed="rId22"/>
              <a:stretch>
                <a:fillRect l="-8127" r="-8127"/>
              </a:stretch>
            </a:blipFill>
          </p:spPr>
        </p:sp>
      </p:grpSp>
      <p:sp>
        <p:nvSpPr>
          <p:cNvPr id="18" name="Freeform 24">
            <a:extLst>
              <a:ext uri="{FF2B5EF4-FFF2-40B4-BE49-F238E27FC236}">
                <a16:creationId xmlns:a16="http://schemas.microsoft.com/office/drawing/2014/main" xmlns="" id="{FB2631F6-4F1F-4CC8-9B4D-06AF5BCE0D74}"/>
              </a:ext>
            </a:extLst>
          </p:cNvPr>
          <p:cNvSpPr/>
          <p:nvPr/>
        </p:nvSpPr>
        <p:spPr>
          <a:xfrm>
            <a:off x="15060965" y="9283148"/>
            <a:ext cx="476353" cy="502943"/>
          </a:xfrm>
          <a:custGeom>
            <a:avLst/>
            <a:gdLst/>
            <a:ahLst/>
            <a:cxnLst/>
            <a:rect l="l" t="t" r="r" b="b"/>
            <a:pathLst>
              <a:path w="1075630" h="1169163">
                <a:moveTo>
                  <a:pt x="0" y="0"/>
                </a:moveTo>
                <a:lnTo>
                  <a:pt x="1075630" y="0"/>
                </a:lnTo>
                <a:lnTo>
                  <a:pt x="1075630" y="1169163"/>
                </a:lnTo>
                <a:lnTo>
                  <a:pt x="0" y="11691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xmlns="" id="{C0E32150-BE61-4B08-89CC-8D12B6D4DF13}"/>
              </a:ext>
            </a:extLst>
          </p:cNvPr>
          <p:cNvSpPr txBox="1"/>
          <p:nvPr/>
        </p:nvSpPr>
        <p:spPr>
          <a:xfrm>
            <a:off x="15480774" y="9140030"/>
            <a:ext cx="1354454" cy="94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5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Ayo </a:t>
            </a:r>
            <a:r>
              <a:rPr kumimoji="0" lang="en-US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Bangun</a:t>
            </a: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13224B"/>
                </a:solidFill>
                <a:effectLst/>
                <a:uLnTx/>
                <a:uFillTx/>
                <a:latin typeface="Poppins ExtraBold" panose="00000900000000000000" pitchFamily="2" charset="0"/>
                <a:ea typeface="Rubik Dirt"/>
                <a:cs typeface="Poppins ExtraBold" panose="00000900000000000000" pitchFamily="2" charset="0"/>
                <a:sym typeface="Rubik Dirt"/>
              </a:rPr>
              <a:t> NTT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1489</Words>
  <Application>Microsoft Office PowerPoint</Application>
  <PresentationFormat>Custom</PresentationFormat>
  <Paragraphs>201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Sawarabi Mincho</vt:lpstr>
      <vt:lpstr>Times New Roman</vt:lpstr>
      <vt:lpstr>Noto Sans</vt:lpstr>
      <vt:lpstr>Symbol</vt:lpstr>
      <vt:lpstr>Poppins Bold</vt:lpstr>
      <vt:lpstr>Poppins ExtraBold</vt:lpstr>
      <vt:lpstr>Calibri</vt:lpstr>
      <vt:lpstr>Poppins</vt:lpstr>
      <vt:lpstr>Rubik Dirt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KURNIA</dc:creator>
  <cp:lastModifiedBy>asus</cp:lastModifiedBy>
  <cp:revision>161</cp:revision>
  <dcterms:modified xsi:type="dcterms:W3CDTF">2026-02-10T15:25:01Z</dcterms:modified>
</cp:coreProperties>
</file>